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4" r:id="rId2"/>
    <p:sldId id="364" r:id="rId3"/>
    <p:sldId id="355" r:id="rId4"/>
    <p:sldId id="359" r:id="rId5"/>
    <p:sldId id="357" r:id="rId6"/>
    <p:sldId id="358" r:id="rId7"/>
    <p:sldId id="335" r:id="rId8"/>
    <p:sldId id="365" r:id="rId9"/>
    <p:sldId id="327" r:id="rId10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D4C1907-164C-4776-ADEE-7BB347BEB484}">
          <p14:sldIdLst>
            <p14:sldId id="354"/>
            <p14:sldId id="364"/>
            <p14:sldId id="355"/>
            <p14:sldId id="359"/>
            <p14:sldId id="357"/>
            <p14:sldId id="358"/>
          </p14:sldIdLst>
        </p14:section>
        <p14:section name="Sekcija bez naslova" id="{6F440071-0825-4550-BD7E-66E014C1ED6A}">
          <p14:sldIdLst>
            <p14:sldId id="335"/>
            <p14:sldId id="365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6056" autoAdjust="0"/>
  </p:normalViewPr>
  <p:slideViewPr>
    <p:cSldViewPr>
      <p:cViewPr varScale="1">
        <p:scale>
          <a:sx n="90" d="100"/>
          <a:sy n="90" d="100"/>
        </p:scale>
        <p:origin x="8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68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#,##0.00</c:formatCode>
                <c:ptCount val="8"/>
                <c:pt idx="0">
                  <c:v>4351500</c:v>
                </c:pt>
                <c:pt idx="1">
                  <c:v>5299500</c:v>
                </c:pt>
                <c:pt idx="2">
                  <c:v>554000</c:v>
                </c:pt>
                <c:pt idx="3">
                  <c:v>6215000</c:v>
                </c:pt>
                <c:pt idx="4">
                  <c:v>55000</c:v>
                </c:pt>
                <c:pt idx="5">
                  <c:v>85000</c:v>
                </c:pt>
                <c:pt idx="6">
                  <c:v>660000</c:v>
                </c:pt>
                <c:pt idx="7">
                  <c:v>6250000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E-4618-B786-DBE7411692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Izmjene i dopune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68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#,##0.00</c:formatCode>
                <c:ptCount val="8"/>
                <c:pt idx="0">
                  <c:v>4535500</c:v>
                </c:pt>
                <c:pt idx="1">
                  <c:v>1969500</c:v>
                </c:pt>
                <c:pt idx="2">
                  <c:v>363250</c:v>
                </c:pt>
                <c:pt idx="3">
                  <c:v>6533824</c:v>
                </c:pt>
                <c:pt idx="4">
                  <c:v>40000</c:v>
                </c:pt>
                <c:pt idx="5">
                  <c:v>56000</c:v>
                </c:pt>
                <c:pt idx="6">
                  <c:v>483000</c:v>
                </c:pt>
                <c:pt idx="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E-4618-B786-DBE741169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1709599"/>
        <c:axId val="675431439"/>
        <c:axId val="0"/>
      </c:bar3DChart>
      <c:catAx>
        <c:axId val="731709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75431439"/>
        <c:crosses val="autoZero"/>
        <c:auto val="1"/>
        <c:lblAlgn val="ctr"/>
        <c:lblOffset val="100"/>
        <c:noMultiLvlLbl val="0"/>
      </c:catAx>
      <c:valAx>
        <c:axId val="67543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31709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 2020.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Sheet1!$B$2:$B$10</c:f>
              <c:numCache>
                <c:formatCode>#,##0.00</c:formatCode>
                <c:ptCount val="9"/>
                <c:pt idx="0">
                  <c:v>2114000</c:v>
                </c:pt>
                <c:pt idx="1">
                  <c:v>3702500</c:v>
                </c:pt>
                <c:pt idx="2">
                  <c:v>146000</c:v>
                </c:pt>
                <c:pt idx="3">
                  <c:v>350000</c:v>
                </c:pt>
                <c:pt idx="4">
                  <c:v>20000</c:v>
                </c:pt>
                <c:pt idx="5">
                  <c:v>527000</c:v>
                </c:pt>
                <c:pt idx="6">
                  <c:v>512500</c:v>
                </c:pt>
                <c:pt idx="7">
                  <c:v>14158000</c:v>
                </c:pt>
                <c:pt idx="8">
                  <c:v>1940000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3-4B7D-BD4F-8DC633EB4C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Izmjene i dopune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Sheet1!$C$2:$C$10</c:f>
              <c:numCache>
                <c:formatCode>#,##0.00</c:formatCode>
                <c:ptCount val="9"/>
                <c:pt idx="0">
                  <c:v>2358000</c:v>
                </c:pt>
                <c:pt idx="1">
                  <c:v>3751000</c:v>
                </c:pt>
                <c:pt idx="2">
                  <c:v>74000</c:v>
                </c:pt>
                <c:pt idx="3">
                  <c:v>1110000</c:v>
                </c:pt>
                <c:pt idx="4">
                  <c:v>4500</c:v>
                </c:pt>
                <c:pt idx="5">
                  <c:v>527500</c:v>
                </c:pt>
                <c:pt idx="6">
                  <c:v>562500</c:v>
                </c:pt>
                <c:pt idx="7">
                  <c:v>4451500</c:v>
                </c:pt>
                <c:pt idx="8">
                  <c:v>1885200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A3-4B7D-BD4F-8DC633EB4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0582431"/>
        <c:axId val="732522399"/>
        <c:axId val="0"/>
      </c:bar3DChart>
      <c:catAx>
        <c:axId val="810582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32522399"/>
        <c:crosses val="autoZero"/>
        <c:auto val="1"/>
        <c:lblAlgn val="ctr"/>
        <c:lblOffset val="100"/>
        <c:noMultiLvlLbl val="0"/>
      </c:catAx>
      <c:valAx>
        <c:axId val="732522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0582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895742892534265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81-436A-83BF-FFA5DFB0C0F1}"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81-436A-83BF-FFA5DFB0C0F1}"/>
                </c:ext>
              </c:extLst>
            </c:dLbl>
            <c:dLbl>
              <c:idx val="2"/>
              <c:layout>
                <c:manualLayout>
                  <c:x val="3.4614534002971632E-2"/>
                  <c:y val="3.0042660578020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81-436A-83BF-FFA5DFB0C0F1}"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81-436A-83BF-FFA5DFB0C0F1}"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81-436A-83BF-FFA5DFB0C0F1}"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81-436A-83BF-FFA5DFB0C0F1}"/>
                </c:ext>
              </c:extLst>
            </c:dLbl>
            <c:dLbl>
              <c:idx val="6"/>
              <c:layout>
                <c:manualLayout>
                  <c:x val="0.1697760477288608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81-436A-83BF-FFA5DFB0C0F1}"/>
                </c:ext>
              </c:extLst>
            </c:dLbl>
            <c:dLbl>
              <c:idx val="7"/>
              <c:layout>
                <c:manualLayout>
                  <c:x val="0.30988249488374592"/>
                  <c:y val="-3.00426605780210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81-436A-83BF-FFA5DFB0C0F1}"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81-436A-83BF-FFA5DFB0C0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 (136.500,00)</c:v>
                </c:pt>
                <c:pt idx="1">
                  <c:v>Ekonomski poslovi (543.000,00)</c:v>
                </c:pt>
                <c:pt idx="2">
                  <c:v>Rekreacija, kultura i religija (701.500,00)</c:v>
                </c:pt>
                <c:pt idx="3">
                  <c:v>Socijalna zaštita (325.000,00)</c:v>
                </c:pt>
                <c:pt idx="4">
                  <c:v>Opće i javne usluge (3.250.700,00)</c:v>
                </c:pt>
                <c:pt idx="5">
                  <c:v>Usluge unapređ. stan. i zajednice (5.938.000,00)</c:v>
                </c:pt>
                <c:pt idx="6">
                  <c:v>Obrazovanje (1.779.300,00)</c:v>
                </c:pt>
                <c:pt idx="7">
                  <c:v>Zdravstvo (25.000,00)</c:v>
                </c:pt>
                <c:pt idx="8">
                  <c:v>Javni red i sigurnost (140.000,00)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9.2999999999999992E-3</c:v>
                </c:pt>
                <c:pt idx="1">
                  <c:v>3.6900000000000002E-2</c:v>
                </c:pt>
                <c:pt idx="2">
                  <c:v>4.7600000000000003E-2</c:v>
                </c:pt>
                <c:pt idx="3">
                  <c:v>2.2100000000000002E-2</c:v>
                </c:pt>
                <c:pt idx="4">
                  <c:v>0.22070000000000001</c:v>
                </c:pt>
                <c:pt idx="5">
                  <c:v>0.40329999999999999</c:v>
                </c:pt>
                <c:pt idx="6">
                  <c:v>0.1208</c:v>
                </c:pt>
                <c:pt idx="7">
                  <c:v>1.6999999999999999E-3</c:v>
                </c:pt>
                <c:pt idx="8">
                  <c:v>9.4999999999999998E-3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381-436A-83BF-FFA5DFB0C0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77344"/>
        <c:axId val="34477888"/>
      </c:barChart>
      <c:catAx>
        <c:axId val="34477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4477888"/>
        <c:crosses val="autoZero"/>
        <c:auto val="1"/>
        <c:lblAlgn val="ctr"/>
        <c:lblOffset val="100"/>
        <c:noMultiLvlLbl val="0"/>
      </c:catAx>
      <c:valAx>
        <c:axId val="3447788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447734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u="none" dirty="0"/>
            <a:t>13.498.074,20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1" dirty="0"/>
            <a:t> </a:t>
          </a:r>
          <a:r>
            <a:rPr lang="hr-HR" sz="1400" b="0" dirty="0"/>
            <a:t>0,00 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483.000,00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/>
            <a:t>Preneseni višak iz 2019. godine</a:t>
          </a:r>
        </a:p>
        <a:p>
          <a:r>
            <a:rPr lang="hr-HR" sz="1400" dirty="0"/>
            <a:t>743.125,80 kn</a:t>
          </a:r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</dgm:pt>
    <dgm:pt modelId="{17926B38-A9DE-4302-BEB4-1523A53776F3}" type="pres">
      <dgm:prSet presAssocID="{0DBF0460-17AD-49D7-AE13-B162857ACAF4}" presName="parentText" presStyleLbl="node1" presStyleIdx="1" presStyleCnt="4" custScaleX="130718" custLinFactNeighborX="-13992" custLinFactNeighborY="-3525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B87FDD01-A09C-4852-8F8A-DDF2C9C048EC}" type="presOf" srcId="{5A3839C2-9DFA-4C18-AD73-301A617808C5}" destId="{1F3EBFC1-B5F2-4BB9-9E1E-707FF342E013}" srcOrd="1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7274B9B2-CE39-4799-86A3-731EBE767CB6}" type="presOf" srcId="{5A3839C2-9DFA-4C18-AD73-301A617808C5}" destId="{9E0B426E-E98E-4A9D-9F0A-7EB891172428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A512833A-41C2-4CB4-BA1A-D5F524C23A1A}" type="presParOf" srcId="{8BFA097F-0B1B-4DBA-8D4F-8D31392DC1C0}" destId="{4E9BBE6E-7011-4A2D-974B-2109475D8B20}" srcOrd="11" destOrd="0" presId="urn:microsoft.com/office/officeart/2005/8/layout/list1"/>
    <dgm:cxn modelId="{37745AFC-7E9A-4192-BA41-3AA26DB2110D}" type="presParOf" srcId="{8BFA097F-0B1B-4DBA-8D4F-8D31392DC1C0}" destId="{7B801DAB-8F86-4BED-B074-C81E6F677E19}" srcOrd="12" destOrd="0" presId="urn:microsoft.com/office/officeart/2005/8/layout/list1"/>
    <dgm:cxn modelId="{C2F5C596-BC57-4DC0-8024-4D088CBACC34}" type="presParOf" srcId="{7B801DAB-8F86-4BED-B074-C81E6F677E19}" destId="{9E0B426E-E98E-4A9D-9F0A-7EB891172428}" srcOrd="0" destOrd="0" presId="urn:microsoft.com/office/officeart/2005/8/layout/list1"/>
    <dgm:cxn modelId="{6C4143BB-E6B5-4BC0-89C1-583D07B12DCE}" type="presParOf" srcId="{7B801DAB-8F86-4BED-B074-C81E6F677E19}" destId="{1F3EBFC1-B5F2-4BB9-9E1E-707FF342E013}" srcOrd="1" destOrd="0" presId="urn:microsoft.com/office/officeart/2005/8/layout/list1"/>
    <dgm:cxn modelId="{4A264957-FD29-41A4-9974-DE1A9E21D9F7}" type="presParOf" srcId="{8BFA097F-0B1B-4DBA-8D4F-8D31392DC1C0}" destId="{9D99F35C-9FB9-439B-9731-A423A941C685}" srcOrd="13" destOrd="0" presId="urn:microsoft.com/office/officeart/2005/8/layout/list1"/>
    <dgm:cxn modelId="{430E2BAB-6464-4E83-B6FA-6D8079FB5B50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/>
            <a:t>Plan za 2020.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>
              <a:solidFill>
                <a:schemeClr val="bg1"/>
              </a:solidFill>
            </a:rPr>
            <a:t>Izmjene i dopune za 2020.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/>
            <a:t>14.724.200,00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/>
            <a:t>23.470.000,00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u="none" kern="1200" dirty="0"/>
            <a:t>13.498.074,20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83356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 </a:t>
          </a:r>
          <a:r>
            <a:rPr lang="hr-HR" sz="1400" b="0" kern="1200" dirty="0"/>
            <a:t>0,00 kn</a:t>
          </a:r>
        </a:p>
      </dsp:txBody>
      <dsp:txXfrm>
        <a:off x="169954" y="859508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483.000,00 kn</a:t>
          </a:r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Preneseni višak iz 2019. godine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743.125,80 kn</a:t>
          </a:r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>
              <a:solidFill>
                <a:schemeClr val="bg1"/>
              </a:solidFill>
            </a:rPr>
            <a:t>Izmjene i dopune za 2020.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14.724.200,00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Plan za 2020.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23.470.000,00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1.1.2021.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Izmjene i dopune proračuna Općine Zemunik Donji za 2020.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 </a:t>
            </a:r>
            <a:r>
              <a:rPr lang="hr-HR" sz="2900" b="1" dirty="0">
                <a:solidFill>
                  <a:srgbClr val="002060"/>
                </a:solidFill>
              </a:rPr>
              <a:t>proračun za građane </a:t>
            </a:r>
            <a:br>
              <a:rPr lang="hr-HR" sz="2900" b="1" dirty="0">
                <a:solidFill>
                  <a:srgbClr val="006600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51620" y="5218121"/>
            <a:ext cx="6840760" cy="15121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r-HR" sz="1400" b="1" dirty="0">
                <a:solidFill>
                  <a:srgbClr val="002060"/>
                </a:solidFill>
              </a:rPr>
              <a:t>Izmjene i dopune Proračuna Općine Zemunik Donji za 2020. godinu donesene su na 35. sjednici Općine Zemunik Donji održanoj 22. prosinca 2020. godine</a:t>
            </a:r>
            <a:endParaRPr lang="hr-HR" sz="2400" b="1" dirty="0">
              <a:solidFill>
                <a:srgbClr val="002060"/>
              </a:solidFill>
            </a:endParaRPr>
          </a:p>
          <a:p>
            <a:endParaRPr lang="hr-HR" sz="800" dirty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>
                <a:solidFill>
                  <a:srgbClr val="121284"/>
                </a:solidFill>
              </a:rPr>
              <a:t>Zemunik Donji, prosinac 2020.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DDE50C-6BBE-4D7B-8737-0A34DC4CF2AD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C82E1A-97F0-4A40-BDF6-08F3A4D4482A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65C1571-B258-4F20-976D-6938FDED6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6F89B06-606F-4419-9877-F873E606206F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B651AE0-4D47-4656-92F3-373FE7A0A45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85" y="2780928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5007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b="1" i="1" dirty="0"/>
              <a:t>Izmjene i dopune za 2020. godinu izrađuju se za potrebe:</a:t>
            </a:r>
          </a:p>
          <a:p>
            <a:r>
              <a:rPr lang="hr-HR" sz="2100" i="1" dirty="0"/>
              <a:t>Uravnoteženja prihoda i rashoda kroz aktivnosti i projekte s izvorima financiranja,</a:t>
            </a:r>
          </a:p>
          <a:p>
            <a:r>
              <a:rPr lang="hr-HR" sz="2100" i="1" dirty="0"/>
              <a:t>Uključivanja rezultata poslovanja (višak/manjak) iz 2019. godine,</a:t>
            </a:r>
          </a:p>
          <a:p>
            <a:r>
              <a:rPr lang="hr-HR" sz="2100" i="1" dirty="0"/>
              <a:t>Uravnoteženja prihoda sukladno odlukama i mjerama djelomičnog i potpunog oslobađanja plaćanja poreza na dohodak i drugih naknada.</a:t>
            </a:r>
          </a:p>
          <a:p>
            <a:pPr marL="0" indent="0">
              <a:buNone/>
            </a:pPr>
            <a:endParaRPr lang="hr-HR" sz="2100" dirty="0"/>
          </a:p>
          <a:p>
            <a:endParaRPr lang="hr-HR" sz="21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817AFD-A030-4E6D-A968-D38DC2DEE1C9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2F819EE-91CB-451D-BE5D-188378EF40F6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EFBB979-0B68-4D9C-8515-D8E869FB8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BD8D18-D29C-4FA1-A64E-A83C7D4C6CA3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0" name="TextBox 12">
            <a:extLst>
              <a:ext uri="{FF2B5EF4-FFF2-40B4-BE49-F238E27FC236}">
                <a16:creationId xmlns:a16="http://schemas.microsoft.com/office/drawing/2014/main" id="{03790875-93A1-446F-A45F-4CF7167486B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06220"/>
      </p:ext>
    </p:extLst>
  </p:cSld>
  <p:clrMapOvr>
    <a:masterClrMapping/>
  </p:clrMapOvr>
  <p:transition spd="slow" advClick="0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7221" y="2337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Izmjene i dopune</a:t>
            </a:r>
            <a:r>
              <a:rPr lang="hr-HR" sz="2400" b="1" i="1" dirty="0">
                <a:solidFill>
                  <a:srgbClr val="FF0000"/>
                </a:solidFill>
              </a:rPr>
              <a:t> </a:t>
            </a:r>
            <a:r>
              <a:rPr lang="hr-HR" sz="2400" b="1" i="1" dirty="0"/>
              <a:t>proračuna</a:t>
            </a:r>
            <a:r>
              <a:rPr lang="hr-HR" sz="2400" b="1" dirty="0"/>
              <a:t> Općine Zemunik </a:t>
            </a:r>
            <a:br>
              <a:rPr lang="hr-HR" sz="2400" b="1" dirty="0"/>
            </a:br>
            <a:r>
              <a:rPr lang="hr-HR" sz="2400" b="1" dirty="0"/>
              <a:t>Donji za 2020. godinu </a:t>
            </a:r>
            <a:endParaRPr lang="hr-HR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301195976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2132195467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id="{70DBD3AB-3A28-4EB1-8679-9C805789E9F6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83DA27-1503-44E0-A59F-7FB9DBA0AFDA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260C4C-0A37-4A4C-A49A-C9BD3FBED971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A4AEA50-A1AB-4364-A1E6-0CF8F2C4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DBD2D9B-569B-4116-B2C1-E7B2936A85AE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Izvorni prihodi Općine Zemunik Donji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E6234-993B-4BF9-ABF6-DCA1745151A6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704709E-8634-47EF-8621-52374A06B186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F8D9A68-D2DB-47B3-91F7-A99AF369D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E67CDB-D7AC-49D4-B63C-A2EB817DFDB7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4" name="object 6">
            <a:extLst>
              <a:ext uri="{FF2B5EF4-FFF2-40B4-BE49-F238E27FC236}">
                <a16:creationId xmlns:a16="http://schemas.microsoft.com/office/drawing/2014/main" id="{0788949B-B706-4AF0-9DB3-F9AD86A85E88}"/>
              </a:ext>
            </a:extLst>
          </p:cNvPr>
          <p:cNvSpPr txBox="1"/>
          <p:nvPr/>
        </p:nvSpPr>
        <p:spPr>
          <a:xfrm>
            <a:off x="395536" y="1294570"/>
            <a:ext cx="8280920" cy="517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>
              <a:solidFill>
                <a:srgbClr val="002060"/>
              </a:solidFill>
              <a:cs typeface="Calibri"/>
            </a:endParaRPr>
          </a:p>
          <a:p>
            <a:pPr marL="11135" marR="4454" algn="just"/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zmjenama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dopunama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, Proračun Općine Zemunik Donji za 2020. godinu smanjuje se za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8.745.800,00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kuna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sz="1600" b="1" spc="-13" dirty="0" err="1">
                <a:solidFill>
                  <a:srgbClr val="002060"/>
                </a:solidFill>
                <a:cs typeface="Times New Roman" panose="02020603050405020304" pitchFamily="18" charset="0"/>
              </a:rPr>
              <a:t>što</a:t>
            </a:r>
            <a:r>
              <a:rPr sz="1600" b="1" spc="-13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je </a:t>
            </a:r>
            <a:r>
              <a:rPr sz="1600" b="1" spc="-13" dirty="0">
                <a:solidFill>
                  <a:srgbClr val="002060"/>
                </a:solidFill>
                <a:cs typeface="Times New Roman" panose="02020603050405020304" pitchFamily="18" charset="0"/>
              </a:rPr>
              <a:t>za </a:t>
            </a: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37,26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%</a:t>
            </a: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manje 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u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odnosu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na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plan 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te iznosi 14.724.200,00 kuna.</a:t>
            </a:r>
            <a:endParaRPr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Planira se povećanje: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općih prihoda i primitaka – 618.600,00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od zakupa – 36.000,00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od komunalne naknade – 478.000,00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prihodi od tekućih pomoći – 152.000,00 kuna,</a:t>
            </a:r>
          </a:p>
          <a:p>
            <a:endParaRPr lang="hr-HR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uz istodobno smanjenje prihoda po osnovi: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od pruženih usluga – 15.000,00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od najma stanova – 6.000,00 kuna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od katastarske izmjere – 100.000,00 kuna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od sufinanciranja zapošljavanja – 30.000,00 kuna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Prihodi od kapitalnih pomoći – 3.499.500,00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Prihodi od prodaje zemljišta – 135.000,00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Prihodi od prodaje grobnica – 42.000,00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Prihodi od primljenih kredita – 6.250.000,00 kuna.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rgbClr val="002060"/>
              </a:solidFill>
            </a:endParaRP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48554536-B2CE-45E1-9376-89D82D47526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0659" y="114773"/>
            <a:ext cx="6386420" cy="922114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dirty="0"/>
              <a:t>Prihodi i primici Proračuna </a:t>
            </a:r>
            <a:br>
              <a:rPr lang="hr-HR" sz="2800" b="1" dirty="0"/>
            </a:br>
            <a:r>
              <a:rPr lang="hr-HR" sz="2800" b="1" dirty="0"/>
              <a:t>Općine Zemunik Donji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566985"/>
              </p:ext>
            </p:extLst>
          </p:nvPr>
        </p:nvGraphicFramePr>
        <p:xfrm>
          <a:off x="179512" y="2132856"/>
          <a:ext cx="4680519" cy="37057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0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Izmjene i dopune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Promjena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/>
                        <a:t>6 PRIHODI POSLOVANJA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16.560.000,00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13.498.074,20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-18,5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61 PRIHODI</a:t>
                      </a:r>
                      <a:r>
                        <a:rPr lang="hr-HR" sz="800" baseline="0" dirty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4.351.000,00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4.535.500,00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4,2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63 POMOĆI</a:t>
                      </a:r>
                      <a:r>
                        <a:rPr lang="hr-HR" sz="800" baseline="0" dirty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5.299.500,00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1.969.500,00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-62,8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554.000,00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363.250,00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-34,4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</a:t>
                      </a:r>
                    </a:p>
                    <a:p>
                      <a:r>
                        <a:rPr lang="hr-HR" sz="800" baseline="0" dirty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6.215.500,00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6.533.824,20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5,1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 PROIZV.</a:t>
                      </a:r>
                      <a:r>
                        <a:rPr lang="hr-HR" sz="800" baseline="0" dirty="0"/>
                        <a:t> </a:t>
                      </a:r>
                    </a:p>
                    <a:p>
                      <a:r>
                        <a:rPr lang="hr-HR" sz="800" baseline="0" dirty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-27,3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/>
                        <a:t>68 KAZNE, UPRAVNE</a:t>
                      </a:r>
                      <a:r>
                        <a:rPr lang="hr-HR" sz="800" baseline="0" dirty="0"/>
                        <a:t> MJERE I OST.</a:t>
                      </a:r>
                    </a:p>
                    <a:p>
                      <a:r>
                        <a:rPr lang="hr-HR" sz="800" baseline="0" dirty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56.000,00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-34,1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/>
                        <a:t>7 PRIHODI OD</a:t>
                      </a:r>
                      <a:r>
                        <a:rPr lang="hr-HR" sz="800" b="1" baseline="0" dirty="0"/>
                        <a:t> PRODAJE NEFIN. </a:t>
                      </a:r>
                    </a:p>
                    <a:p>
                      <a:r>
                        <a:rPr lang="hr-HR" sz="800" b="1" baseline="0" dirty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660.000,00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483.000,00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-26,8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/>
                        <a:t>8 PRIMICI</a:t>
                      </a:r>
                      <a:r>
                        <a:rPr lang="hr-HR" sz="800" b="1" baseline="0" dirty="0"/>
                        <a:t> OD FIN IMOVINE I </a:t>
                      </a:r>
                    </a:p>
                    <a:p>
                      <a:r>
                        <a:rPr lang="hr-HR" sz="800" b="1" baseline="0" dirty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6.250.000,00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-100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/>
                        <a:t>VIŠAK IZ PRETHODNE GODINE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743.125,80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299252"/>
                  </a:ext>
                </a:extLst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/>
                        <a:t>UKUPNO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23.470.000,00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14.724.200,00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/>
                        <a:t>62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2020. te Izmjena i dopuna proračuna za 2020. godinu</a:t>
            </a:r>
          </a:p>
          <a:p>
            <a:endParaRPr lang="hr-HR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Grafikon 1. Usporedni prikaz odnosa prihoda poslovanja Plana za 2020. godinu  te Izmjena i dopuna proračuna za 2020. godinu</a:t>
            </a:r>
            <a:endParaRPr lang="vi-VN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C271A3B-EC97-425D-BD64-479094EAD2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3806254"/>
              </p:ext>
            </p:extLst>
          </p:nvPr>
        </p:nvGraphicFramePr>
        <p:xfrm>
          <a:off x="4895527" y="2211616"/>
          <a:ext cx="4248473" cy="383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AB4456A4-6A20-4E56-B131-A500A09A358F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9C281C-D884-4437-B733-50CF26B52308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D36DC36-62F0-48A5-B230-3EC1274AF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8DB0F6B-FE8E-4CF4-ACBC-B548B7A4472A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8" name="TextBox 12">
            <a:extLst>
              <a:ext uri="{FF2B5EF4-FFF2-40B4-BE49-F238E27FC236}">
                <a16:creationId xmlns:a16="http://schemas.microsoft.com/office/drawing/2014/main" id="{5F952E0D-9DE2-4D90-8894-10C061FB2330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0282" y="166603"/>
            <a:ext cx="6192688" cy="922114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dirty="0"/>
              <a:t>Rashodi i izdaci Proračuna Općine </a:t>
            </a:r>
            <a:br>
              <a:rPr lang="hr-HR" sz="2800" b="1" dirty="0"/>
            </a:br>
            <a:r>
              <a:rPr lang="hr-HR" sz="2800" b="1" dirty="0"/>
              <a:t>Zemunik Donji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817666"/>
              </p:ext>
            </p:extLst>
          </p:nvPr>
        </p:nvGraphicFramePr>
        <p:xfrm>
          <a:off x="179513" y="2167722"/>
          <a:ext cx="4536503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2020.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aseline="0" dirty="0"/>
                        <a:t> I</a:t>
                      </a:r>
                      <a:r>
                        <a:rPr lang="hr-HR" sz="1000" dirty="0"/>
                        <a:t>zmjene i dopune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Promjena %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3</a:t>
                      </a:r>
                      <a:r>
                        <a:rPr lang="hr-HR" sz="800" b="1" baseline="0" dirty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7.372.000,00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8.387.500,00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13,77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31 RASHODI ZA</a:t>
                      </a:r>
                      <a:r>
                        <a:rPr lang="hr-HR" sz="800" baseline="0" dirty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2.114.000,00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2.358.000,00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11,5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32 MATERIJALNI</a:t>
                      </a:r>
                      <a:r>
                        <a:rPr lang="hr-HR" sz="800" baseline="0" dirty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3.702.500,00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3.751.000,00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34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146.000,00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74.000,00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-49,3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35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350.000,00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1.110.000,00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217,1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/>
                        <a:t>36 POMOĆI DANE</a:t>
                      </a:r>
                      <a:r>
                        <a:rPr lang="hr-HR" sz="800" baseline="0" dirty="0"/>
                        <a:t> U INOZ. I UNUTAR </a:t>
                      </a:r>
                    </a:p>
                    <a:p>
                      <a:r>
                        <a:rPr lang="hr-HR" sz="800" baseline="0" dirty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-77,50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/>
                        <a:t>37 NAKNADE</a:t>
                      </a:r>
                      <a:r>
                        <a:rPr lang="hr-HR" sz="800" baseline="0" dirty="0"/>
                        <a:t> GRAĐANA I KUĆANSTAVA</a:t>
                      </a:r>
                    </a:p>
                    <a:p>
                      <a:r>
                        <a:rPr lang="hr-HR" sz="800" baseline="0" dirty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527.000,00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527.500,00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512.500,00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562.500,00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4 RASHODI ZA NAB. NEFIN. IMOVINE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14.158.000,00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4.451.500,00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-68,,6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/>
                        <a:t>5 IZDACI ZA</a:t>
                      </a:r>
                      <a:r>
                        <a:rPr lang="hr-HR" sz="800" b="1" baseline="0" dirty="0"/>
                        <a:t> FIN. IMOVINU I OTPLATU </a:t>
                      </a:r>
                    </a:p>
                    <a:p>
                      <a:r>
                        <a:rPr lang="hr-HR" sz="800" b="1" baseline="0" dirty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1.940.000,00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1.885.200,00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-2,8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23.470.000,00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14.724.200,00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101,86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2020. te Izmjena i dopuna Proračuna za 2020.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odnosa rashoda poslovanja Plana za 2020. godinu te Izmjena i dopuna Proračuna za 2020. godinu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ACE14C14-4AA1-4E9D-8750-0E1C8616086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AE2DE2-354F-4059-8B75-2D088D6E3C1A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E343B5E-2642-4C25-BC61-8EAF56C5B944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E802EEA-8BB5-4B24-823B-5816DB00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0F70D23-21AA-4056-948A-5F3F6164AA03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8E9697E3-2A4A-4BEB-8D4B-9B6DA327F1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2119355"/>
              </p:ext>
            </p:extLst>
          </p:nvPr>
        </p:nvGraphicFramePr>
        <p:xfrm>
          <a:off x="4779736" y="2189317"/>
          <a:ext cx="418475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569204" y="394262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</a:t>
            </a:r>
            <a:r>
              <a:rPr lang="hr-HR" sz="9600" b="1" dirty="0">
                <a:latin typeface="+mj-lt"/>
                <a:ea typeface="+mj-ea"/>
                <a:cs typeface="+mj-cs"/>
              </a:rPr>
              <a:t>Općine Zemunik Donji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Grafikon 4. Rashodi Izmjena i dopuna proračuna Općine Zemunik Donji po </a:t>
            </a:r>
            <a:r>
              <a:rPr lang="hr-HR" sz="1400" b="1" u="sng" dirty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4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endParaRPr lang="hr-HR" sz="1400" b="1" dirty="0">
              <a:cs typeface="Arial" pitchFamily="34" charset="0"/>
            </a:endParaRPr>
          </a:p>
        </p:txBody>
      </p:sp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57808792"/>
              </p:ext>
            </p:extLst>
          </p:nvPr>
        </p:nvGraphicFramePr>
        <p:xfrm>
          <a:off x="1187624" y="1990949"/>
          <a:ext cx="7236804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997FD0D0-8A06-43BE-B045-764E714F906F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C7669C-63E5-48F6-8A44-A7A6C8E837B9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B9B5193-A7F3-40BA-9E45-AD4FC8F67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99A1E5-AFCF-485B-9548-7174B2C4C127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5" name="TextBox 12">
            <a:extLst>
              <a:ext uri="{FF2B5EF4-FFF2-40B4-BE49-F238E27FC236}">
                <a16:creationId xmlns:a16="http://schemas.microsoft.com/office/drawing/2014/main" id="{09575E3C-3452-4F54-B97A-FBF0C37A8594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00E484-299D-48F0-918D-A3D81D48E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07022"/>
              </p:ext>
            </p:extLst>
          </p:nvPr>
        </p:nvGraphicFramePr>
        <p:xfrm>
          <a:off x="611560" y="1667496"/>
          <a:ext cx="6480720" cy="4442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470">
                  <a:extLst>
                    <a:ext uri="{9D8B030D-6E8A-4147-A177-3AD203B41FA5}">
                      <a16:colId xmlns:a16="http://schemas.microsoft.com/office/drawing/2014/main" val="1477762658"/>
                    </a:ext>
                  </a:extLst>
                </a:gridCol>
                <a:gridCol w="2109470">
                  <a:extLst>
                    <a:ext uri="{9D8B030D-6E8A-4147-A177-3AD203B41FA5}">
                      <a16:colId xmlns:a16="http://schemas.microsoft.com/office/drawing/2014/main" val="2976341760"/>
                    </a:ext>
                  </a:extLst>
                </a:gridCol>
                <a:gridCol w="2261780">
                  <a:extLst>
                    <a:ext uri="{9D8B030D-6E8A-4147-A177-3AD203B41FA5}">
                      <a16:colId xmlns:a16="http://schemas.microsoft.com/office/drawing/2014/main" val="427495978"/>
                    </a:ext>
                  </a:extLst>
                </a:gridCol>
              </a:tblGrid>
              <a:tr h="27495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URED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646155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Šarić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099 304 5060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78899"/>
                  </a:ext>
                </a:extLst>
              </a:tr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ZAMJENIK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7571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Dražić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091 610 1256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donacelnik@zemunik.hr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92418"/>
                  </a:ext>
                </a:extLst>
              </a:tr>
              <a:tr h="2546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PROČELNICA JUO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46289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Snježana Ćurković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023 351 355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098 332 910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opcinaze@inet.hr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822776"/>
                  </a:ext>
                </a:extLst>
              </a:tr>
              <a:tr h="2946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RAČUNOVODSTVO I FINANCIJE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53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Jasna Paleka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023 351 658</a:t>
                      </a:r>
                      <a:endParaRPr lang="hr-HR" sz="1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opcinaze.jasna@mail.inet.hr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4337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KOMUNALNO REDARSTVO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80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Željko Biloglav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023 351 659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099 499 7753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komunalni©zemunik.hr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1046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C4124EF-2B3D-41CA-A0C6-5E70F74CAF5A}"/>
              </a:ext>
            </a:extLst>
          </p:cNvPr>
          <p:cNvSpPr/>
          <p:nvPr/>
        </p:nvSpPr>
        <p:spPr>
          <a:xfrm>
            <a:off x="539552" y="286060"/>
            <a:ext cx="2016224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INFO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6388152E-8C1F-475E-8B3C-07832AAB5B98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21841"/>
      </p:ext>
    </p:extLst>
  </p:cSld>
  <p:clrMapOvr>
    <a:masterClrMapping/>
  </p:clrMapOvr>
  <p:transition spd="slow" advClick="0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500" y="54868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6FFBF8-BB00-412E-87D3-AC1EB6893B8E}"/>
              </a:ext>
            </a:extLst>
          </p:cNvPr>
          <p:cNvSpPr/>
          <p:nvPr/>
        </p:nvSpPr>
        <p:spPr>
          <a:xfrm>
            <a:off x="611560" y="400506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https://zemunik.hr/proracun-fin/category/74-proracun.html</a:t>
            </a: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9884</TotalTime>
  <Words>799</Words>
  <Application>Microsoft Office PowerPoint</Application>
  <PresentationFormat>On-screen Show (4:3)</PresentationFormat>
  <Paragraphs>226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Gabriola</vt:lpstr>
      <vt:lpstr>Times New Roman</vt:lpstr>
      <vt:lpstr>Office tema</vt:lpstr>
      <vt:lpstr>    Izmjene i dopune proračuna Općine Zemunik Donji za 2020. godinu  proračun za građane   </vt:lpstr>
      <vt:lpstr>PowerPoint Presentation</vt:lpstr>
      <vt:lpstr>Izmjene i dopune proračuna Općine Zemunik  Donji za 2020. godinu </vt:lpstr>
      <vt:lpstr>Izvorni prihodi Općine Zemunik Donji</vt:lpstr>
      <vt:lpstr>Prihodi i primici Proračuna  Općine Zemunik Donji</vt:lpstr>
      <vt:lpstr>Rashodi i izdaci Proračuna Općine  Zemunik Donji</vt:lpstr>
      <vt:lpstr>  </vt:lpstr>
      <vt:lpstr>PowerPoint Presentation</vt:lpstr>
      <vt:lpstr>PowerPoint Presentation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Korisnik</cp:lastModifiedBy>
  <cp:revision>1303</cp:revision>
  <cp:lastPrinted>2020-07-24T06:27:59Z</cp:lastPrinted>
  <dcterms:created xsi:type="dcterms:W3CDTF">2014-10-06T07:52:48Z</dcterms:created>
  <dcterms:modified xsi:type="dcterms:W3CDTF">2021-01-01T22:20:47Z</dcterms:modified>
</cp:coreProperties>
</file>