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notesSlides/notesSlide3.xml" ContentType="application/vnd.openxmlformats-officedocument.presentationml.notesSlide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10" r:id="rId2"/>
    <p:sldId id="327" r:id="rId3"/>
    <p:sldId id="297" r:id="rId4"/>
    <p:sldId id="331" r:id="rId5"/>
    <p:sldId id="298" r:id="rId6"/>
    <p:sldId id="332" r:id="rId7"/>
    <p:sldId id="329" r:id="rId8"/>
    <p:sldId id="330" r:id="rId9"/>
    <p:sldId id="316" r:id="rId10"/>
    <p:sldId id="333" r:id="rId11"/>
    <p:sldId id="324" r:id="rId12"/>
  </p:sldIdLst>
  <p:sldSz cx="9144000" cy="6858000" type="screen4x3"/>
  <p:notesSz cx="6735763" cy="98663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van" initials="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E6C"/>
    <a:srgbClr val="F6FAD2"/>
    <a:srgbClr val="CED577"/>
    <a:srgbClr val="990099"/>
    <a:srgbClr val="FF99FF"/>
    <a:srgbClr val="FF66CC"/>
    <a:srgbClr val="FF0066"/>
    <a:srgbClr val="006666"/>
    <a:srgbClr val="A2CB9B"/>
    <a:srgbClr val="567A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l teme 1 - Isticanj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il teme 1 - Isticanj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il teme 1 - Isticanj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Stil teme 1 - Isticanj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Stil teme 1 - Isticanj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03447BB-5D67-496B-8E87-E561075AD55C}" styleName="Tamni stil 1 - Isticanje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Tamni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799B23B-EC83-4686-B30A-512413B5E67A}" styleName="Svijetli stil 3 - Isticanj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Srednji stil 1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25E5076-3810-47DD-B79F-674D7AD40C01}" styleName="Tamni stil 1 - Isticanj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Stil teme 2 - Isticanj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Srednji stil 2 - Isticanj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Srednji stil 4 - Isticanj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 autoAdjust="0"/>
    <p:restoredTop sz="95592" autoAdjust="0"/>
  </p:normalViewPr>
  <p:slideViewPr>
    <p:cSldViewPr>
      <p:cViewPr varScale="1">
        <p:scale>
          <a:sx n="86" d="100"/>
          <a:sy n="86" d="100"/>
        </p:scale>
        <p:origin x="169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atarina\Desktop\Zupanija%20kate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5576-4369-8A8B-186877F7218F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5576-4369-8A8B-186877F7218F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5576-4369-8A8B-186877F7218F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5576-4369-8A8B-186877F7218F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5576-4369-8A8B-186877F7218F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5576-4369-8A8B-186877F7218F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hade val="51000"/>
                      <a:satMod val="130000"/>
                    </a:schemeClr>
                  </a:gs>
                  <a:gs pos="80000">
                    <a:schemeClr val="accent1">
                      <a:lumMod val="60000"/>
                      <a:shade val="93000"/>
                      <a:satMod val="130000"/>
                    </a:schemeClr>
                  </a:gs>
                  <a:gs pos="100000">
                    <a:schemeClr val="accent1">
                      <a:lumMod val="6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5576-4369-8A8B-186877F7218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7"/>
                <c:pt idx="0">
                  <c:v>Prihodi od poreza</c:v>
                </c:pt>
                <c:pt idx="1">
                  <c:v>Pomoći iz inoz.i ostalih subjekata</c:v>
                </c:pt>
                <c:pt idx="2">
                  <c:v>Prihodi od imovine</c:v>
                </c:pt>
                <c:pt idx="3">
                  <c:v>Prihodi od administ.pristojbi</c:v>
                </c:pt>
                <c:pt idx="4">
                  <c:v>Prihodi od prodaje proizvoda, robe, usluga</c:v>
                </c:pt>
                <c:pt idx="5">
                  <c:v>Kazne, upr.mjere i ostali prihodi</c:v>
                </c:pt>
                <c:pt idx="6">
                  <c:v>Prihodi od prodaje nefinancijske imovine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22.57</c:v>
                </c:pt>
                <c:pt idx="1">
                  <c:v>11.73</c:v>
                </c:pt>
                <c:pt idx="2">
                  <c:v>6.78</c:v>
                </c:pt>
                <c:pt idx="3">
                  <c:v>56.77</c:v>
                </c:pt>
                <c:pt idx="4">
                  <c:v>0.21</c:v>
                </c:pt>
                <c:pt idx="5">
                  <c:v>1.6</c:v>
                </c:pt>
                <c:pt idx="6">
                  <c:v>0.34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08-4804-B247-F5FCB46ACB53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59868731225001504"/>
          <c:y val="0"/>
          <c:w val="0.38451726721316115"/>
          <c:h val="1"/>
        </c:manualLayout>
      </c:layout>
      <c:overlay val="0"/>
      <c:txPr>
        <a:bodyPr/>
        <a:lstStyle/>
        <a:p>
          <a:pPr>
            <a:defRPr sz="800"/>
          </a:pPr>
          <a:endParaRPr lang="sr-Latn-R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15813648293964"/>
          <c:y val="0.13760949803149605"/>
          <c:w val="0.83575853018372703"/>
          <c:h val="0.386425688976377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 RASHODI ZA ZAPOSLENE</c:v>
                </c:pt>
                <c:pt idx="1">
                  <c:v> MATERIJALNI RASHODI</c:v>
                </c:pt>
                <c:pt idx="2">
                  <c:v> FINANCIJSKI RASHODI</c:v>
                </c:pt>
                <c:pt idx="3">
                  <c:v> SUBVENCIJE</c:v>
                </c:pt>
                <c:pt idx="4">
                  <c:v> POMOĆI DANE U INOZEMSTVO I UNUTAR OPĆEG PRORAČUNA</c:v>
                </c:pt>
                <c:pt idx="5">
                  <c:v> NAKNADE GRAĐA. I KUĆAN. OD                    OSIGURA. I DR. NAKNADE </c:v>
                </c:pt>
                <c:pt idx="6">
                  <c:v> OSTALI RASHODI</c:v>
                </c:pt>
                <c:pt idx="7">
                  <c:v> RASHODI ZA NABAVU NEFIN. IMOVINE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19.489999999999998</c:v>
                </c:pt>
                <c:pt idx="1">
                  <c:v>25.61</c:v>
                </c:pt>
                <c:pt idx="2">
                  <c:v>0.92</c:v>
                </c:pt>
                <c:pt idx="3">
                  <c:v>12.75</c:v>
                </c:pt>
                <c:pt idx="4">
                  <c:v>4.21</c:v>
                </c:pt>
                <c:pt idx="5">
                  <c:v>3.86</c:v>
                </c:pt>
                <c:pt idx="6">
                  <c:v>4.83</c:v>
                </c:pt>
                <c:pt idx="7">
                  <c:v>28.33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2D-43A6-93DD-3995C712E5E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932826127"/>
        <c:axId val="35441423"/>
      </c:barChart>
      <c:catAx>
        <c:axId val="19328261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5441423"/>
        <c:crosses val="autoZero"/>
        <c:auto val="1"/>
        <c:lblAlgn val="ctr"/>
        <c:lblOffset val="100"/>
        <c:noMultiLvlLbl val="0"/>
      </c:catAx>
      <c:valAx>
        <c:axId val="354414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9328261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913958069576772"/>
          <c:y val="3.4484498031496072E-2"/>
          <c:w val="0.80718475285387414"/>
          <c:h val="0.4963343996062992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Općina Zemunik Donji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Prihodi od poreza</c:v>
                </c:pt>
                <c:pt idx="1">
                  <c:v>Pomoći iz inoz.</c:v>
                </c:pt>
                <c:pt idx="2">
                  <c:v>Prihdi od imovine</c:v>
                </c:pt>
                <c:pt idx="3">
                  <c:v>Prihodi od pristojbi</c:v>
                </c:pt>
                <c:pt idx="4">
                  <c:v>Prihodi od prodaje proz.</c:v>
                </c:pt>
                <c:pt idx="5">
                  <c:v>Pihodi iz nadležnog prračuna</c:v>
                </c:pt>
                <c:pt idx="6">
                  <c:v>Kazne, upravne mjere i ostali prihodi</c:v>
                </c:pt>
                <c:pt idx="7">
                  <c:v>Prihodi od prodaje dug.imovine</c:v>
                </c:pt>
              </c:strCache>
            </c:strRef>
          </c:cat>
          <c:val>
            <c:numRef>
              <c:f>Sheet1!$B$2:$B$9</c:f>
              <c:numCache>
                <c:formatCode>#,##0.00</c:formatCode>
                <c:ptCount val="8"/>
                <c:pt idx="0">
                  <c:v>1379020.73</c:v>
                </c:pt>
                <c:pt idx="1">
                  <c:v>716784.05</c:v>
                </c:pt>
                <c:pt idx="2">
                  <c:v>412940.63</c:v>
                </c:pt>
                <c:pt idx="3">
                  <c:v>3190131.01</c:v>
                </c:pt>
                <c:pt idx="4">
                  <c:v>12474.47</c:v>
                </c:pt>
                <c:pt idx="5" formatCode="General">
                  <c:v>0</c:v>
                </c:pt>
                <c:pt idx="6">
                  <c:v>97556.96</c:v>
                </c:pt>
                <c:pt idx="7">
                  <c:v>20982.58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71-401D-BE27-662FF6B8213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Proračunski korisnik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Prihodi od poreza</c:v>
                </c:pt>
                <c:pt idx="1">
                  <c:v>Pomoći iz inoz.</c:v>
                </c:pt>
                <c:pt idx="2">
                  <c:v>Prihdi od imovine</c:v>
                </c:pt>
                <c:pt idx="3">
                  <c:v>Prihodi od pristojbi</c:v>
                </c:pt>
                <c:pt idx="4">
                  <c:v>Prihodi od prodaje proz.</c:v>
                </c:pt>
                <c:pt idx="5">
                  <c:v>Pihodi iz nadležnog prračuna</c:v>
                </c:pt>
                <c:pt idx="6">
                  <c:v>Kazne, upravne mjere i ostali prihodi</c:v>
                </c:pt>
                <c:pt idx="7">
                  <c:v>Prihodi od prodaje dug.imovine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 formatCode="#,##0.00">
                  <c:v>1055.6500000000001</c:v>
                </c:pt>
                <c:pt idx="3">
                  <c:v>2.8</c:v>
                </c:pt>
                <c:pt idx="4">
                  <c:v>0</c:v>
                </c:pt>
                <c:pt idx="5" formatCode="#,##0.00">
                  <c:v>696608.03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71-401D-BE27-662FF6B821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9747615"/>
        <c:axId val="306399567"/>
      </c:barChart>
      <c:catAx>
        <c:axId val="2197476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06399567"/>
        <c:crosses val="autoZero"/>
        <c:auto val="1"/>
        <c:lblAlgn val="ctr"/>
        <c:lblOffset val="100"/>
        <c:noMultiLvlLbl val="0"/>
      </c:catAx>
      <c:valAx>
        <c:axId val="3063995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219747615"/>
        <c:crosses val="autoZero"/>
        <c:crossBetween val="between"/>
        <c:dispUnits>
          <c:builtInUnit val="millions"/>
        </c:dispUnits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4600507162279915E-3"/>
          <c:y val="0.93605014900008976"/>
          <c:w val="0.86102547151374187"/>
          <c:h val="6.39498509999100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  <c:spPr>
        <a:solidFill>
          <a:srgbClr val="FFFF00">
            <a:alpha val="10000"/>
          </a:srgbClr>
        </a:solidFill>
      </c:spPr>
    </c:sideWall>
    <c:backWall>
      <c:thickness val="0"/>
      <c:spPr>
        <a:solidFill>
          <a:srgbClr val="FFFF00">
            <a:alpha val="10000"/>
          </a:srgbClr>
        </a:solidFill>
      </c:spPr>
    </c:backWall>
    <c:plotArea>
      <c:layout>
        <c:manualLayout>
          <c:layoutTarget val="inner"/>
          <c:xMode val="edge"/>
          <c:yMode val="edge"/>
          <c:x val="9.9923095976585469E-2"/>
          <c:y val="0.1220429530818415"/>
          <c:w val="0.72584668171790356"/>
          <c:h val="0.74302807350907973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Općina Zemunik Donji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List1!$A$2:$A$11</c:f>
              <c:numCache>
                <c:formatCode>General</c:formatCode>
                <c:ptCount val="10"/>
                <c:pt idx="0">
                  <c:v>31</c:v>
                </c:pt>
                <c:pt idx="1">
                  <c:v>32</c:v>
                </c:pt>
                <c:pt idx="2">
                  <c:v>34</c:v>
                </c:pt>
                <c:pt idx="3">
                  <c:v>35</c:v>
                </c:pt>
                <c:pt idx="4">
                  <c:v>36</c:v>
                </c:pt>
                <c:pt idx="5">
                  <c:v>37</c:v>
                </c:pt>
                <c:pt idx="6">
                  <c:v>38</c:v>
                </c:pt>
                <c:pt idx="7">
                  <c:v>42</c:v>
                </c:pt>
                <c:pt idx="8">
                  <c:v>45</c:v>
                </c:pt>
                <c:pt idx="9">
                  <c:v>5</c:v>
                </c:pt>
              </c:numCache>
            </c:numRef>
          </c:cat>
          <c:val>
            <c:numRef>
              <c:f>List1!$B$2:$B$11</c:f>
              <c:numCache>
                <c:formatCode>#,##0.00</c:formatCode>
                <c:ptCount val="10"/>
                <c:pt idx="0">
                  <c:v>602227.32999999996</c:v>
                </c:pt>
                <c:pt idx="1">
                  <c:v>1350257.96</c:v>
                </c:pt>
                <c:pt idx="2">
                  <c:v>56087.77</c:v>
                </c:pt>
                <c:pt idx="3">
                  <c:v>815885.62</c:v>
                </c:pt>
                <c:pt idx="4">
                  <c:v>269196.87</c:v>
                </c:pt>
                <c:pt idx="5">
                  <c:v>247064.6</c:v>
                </c:pt>
                <c:pt idx="6">
                  <c:v>309175.61</c:v>
                </c:pt>
                <c:pt idx="7">
                  <c:v>1748316.53</c:v>
                </c:pt>
                <c:pt idx="8">
                  <c:v>59356.25</c:v>
                </c:pt>
                <c:pt idx="9">
                  <c:v>125100.43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78-473E-B114-8266D5924A37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Proračunski korisnik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List1!$A$2:$A$11</c:f>
              <c:numCache>
                <c:formatCode>General</c:formatCode>
                <c:ptCount val="10"/>
                <c:pt idx="0">
                  <c:v>31</c:v>
                </c:pt>
                <c:pt idx="1">
                  <c:v>32</c:v>
                </c:pt>
                <c:pt idx="2">
                  <c:v>34</c:v>
                </c:pt>
                <c:pt idx="3">
                  <c:v>35</c:v>
                </c:pt>
                <c:pt idx="4">
                  <c:v>36</c:v>
                </c:pt>
                <c:pt idx="5">
                  <c:v>37</c:v>
                </c:pt>
                <c:pt idx="6">
                  <c:v>38</c:v>
                </c:pt>
                <c:pt idx="7">
                  <c:v>42</c:v>
                </c:pt>
                <c:pt idx="8">
                  <c:v>45</c:v>
                </c:pt>
                <c:pt idx="9">
                  <c:v>5</c:v>
                </c:pt>
              </c:numCache>
            </c:numRef>
          </c:cat>
          <c:val>
            <c:numRef>
              <c:f>List1!$C$2:$C$11</c:f>
              <c:numCache>
                <c:formatCode>#,##0.00</c:formatCode>
                <c:ptCount val="10"/>
                <c:pt idx="0">
                  <c:v>645684.02</c:v>
                </c:pt>
                <c:pt idx="1">
                  <c:v>289309.02</c:v>
                </c:pt>
                <c:pt idx="2">
                  <c:v>2735.11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5485.5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78-473E-B114-8266D5924A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2051143120"/>
        <c:axId val="-2051140400"/>
        <c:axId val="0"/>
      </c:bar3DChart>
      <c:catAx>
        <c:axId val="-2051143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50" b="1"/>
            </a:pPr>
            <a:endParaRPr lang="sr-Latn-RS"/>
          </a:p>
        </c:txPr>
        <c:crossAx val="-2051140400"/>
        <c:crosses val="autoZero"/>
        <c:auto val="1"/>
        <c:lblAlgn val="ctr"/>
        <c:lblOffset val="100"/>
        <c:noMultiLvlLbl val="0"/>
      </c:catAx>
      <c:valAx>
        <c:axId val="-2051140400"/>
        <c:scaling>
          <c:orientation val="minMax"/>
        </c:scaling>
        <c:delete val="0"/>
        <c:axPos val="l"/>
        <c:majorGridlines/>
        <c:minorGridlines/>
        <c:title>
          <c:tx>
            <c:rich>
              <a:bodyPr rot="0" vert="horz"/>
              <a:lstStyle/>
              <a:p>
                <a:pPr>
                  <a:defRPr sz="1000"/>
                </a:pPr>
                <a:r>
                  <a:rPr lang="hr-HR" sz="1000" dirty="0"/>
                  <a:t>(mil.</a:t>
                </a:r>
                <a:r>
                  <a:rPr lang="hr-HR" sz="1000" baseline="0" dirty="0"/>
                  <a:t> kn)</a:t>
                </a:r>
                <a:endParaRPr lang="hr-HR" sz="1000" dirty="0"/>
              </a:p>
            </c:rich>
          </c:tx>
          <c:layout>
            <c:manualLayout>
              <c:xMode val="edge"/>
              <c:yMode val="edge"/>
              <c:x val="3.3092839025419055E-2"/>
              <c:y val="0.93268683747782988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000" b="1"/>
            </a:pPr>
            <a:endParaRPr lang="sr-Latn-RS"/>
          </a:p>
        </c:txPr>
        <c:crossAx val="-2051143120"/>
        <c:crosses val="autoZero"/>
        <c:crossBetween val="between"/>
        <c:majorUnit val="50000000"/>
        <c:minorUnit val="50000000"/>
        <c:dispUnits>
          <c:builtInUnit val="millions"/>
        </c:dispUnits>
      </c:valAx>
    </c:plotArea>
    <c:legend>
      <c:legendPos val="t"/>
      <c:layout>
        <c:manualLayout>
          <c:xMode val="edge"/>
          <c:yMode val="edge"/>
          <c:x val="0.16044199454028998"/>
          <c:y val="3.4088226308187981E-2"/>
          <c:w val="0.68525582767670623"/>
          <c:h val="5.4987424768895413E-2"/>
        </c:manualLayout>
      </c:layout>
      <c:overlay val="0"/>
      <c:txPr>
        <a:bodyPr/>
        <a:lstStyle/>
        <a:p>
          <a:pPr>
            <a:defRPr sz="1000" b="1"/>
          </a:pPr>
          <a:endParaRPr lang="sr-Latn-R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475935278593815"/>
          <c:y val="4.1277919474668301E-2"/>
          <c:w val="0.51632764847621671"/>
          <c:h val="0.91744416105066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Skup 1</c:v>
                </c:pt>
              </c:strCache>
            </c:strRef>
          </c:tx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A0A-4BBA-9439-FB0BB4432C48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A0A-4BBA-9439-FB0BB4432C48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A0A-4BBA-9439-FB0BB4432C48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A0A-4BBA-9439-FB0BB4432C48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A0A-4BBA-9439-FB0BB4432C48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A0A-4BBA-9439-FB0BB4432C48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A0A-4BBA-9439-FB0BB4432C48}"/>
                </c:ext>
              </c:extLst>
            </c:dLbl>
            <c:dLbl>
              <c:idx val="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A0A-4BBA-9439-FB0BB4432C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baseline="0"/>
                </a:pPr>
                <a:endParaRPr lang="sr-Latn-R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List1!$A$2:$A$10</c:f>
              <c:strCache>
                <c:ptCount val="9"/>
                <c:pt idx="0">
                  <c:v>Socijalna zaštita</c:v>
                </c:pt>
                <c:pt idx="1">
                  <c:v>Obrazovanje</c:v>
                </c:pt>
                <c:pt idx="2">
                  <c:v>Rekreacija, kultura i religija</c:v>
                </c:pt>
                <c:pt idx="3">
                  <c:v>Zdravstvo</c:v>
                </c:pt>
                <c:pt idx="4">
                  <c:v>Usluge unapređenja stanovanja i zajednice</c:v>
                </c:pt>
                <c:pt idx="5">
                  <c:v>Zaštita okoliša</c:v>
                </c:pt>
                <c:pt idx="6">
                  <c:v>Ekonomski poslovi</c:v>
                </c:pt>
                <c:pt idx="7">
                  <c:v>Javni red i sigurnost</c:v>
                </c:pt>
                <c:pt idx="8">
                  <c:v>Opće javne usluge</c:v>
                </c:pt>
              </c:strCache>
            </c:strRef>
          </c:cat>
          <c:val>
            <c:numRef>
              <c:f>List1!$B$2:$B$10</c:f>
              <c:numCache>
                <c:formatCode>0.00%</c:formatCode>
                <c:ptCount val="9"/>
                <c:pt idx="0">
                  <c:v>2.3099999999999999E-2</c:v>
                </c:pt>
                <c:pt idx="1">
                  <c:v>0.16289999999999999</c:v>
                </c:pt>
                <c:pt idx="2">
                  <c:v>4.4200000000000003E-2</c:v>
                </c:pt>
                <c:pt idx="3">
                  <c:v>2.9999999999999997E-4</c:v>
                </c:pt>
                <c:pt idx="4">
                  <c:v>0.3755</c:v>
                </c:pt>
                <c:pt idx="5">
                  <c:v>8.8000000000000005E-3</c:v>
                </c:pt>
                <c:pt idx="6">
                  <c:v>5.6800000000000003E-2</c:v>
                </c:pt>
                <c:pt idx="7">
                  <c:v>5.0000000000000001E-4</c:v>
                </c:pt>
                <c:pt idx="8">
                  <c:v>0.32790000000000002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A0A-4BBA-9439-FB0BB4432C4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-2051140944"/>
        <c:axId val="-2051136048"/>
      </c:barChart>
      <c:catAx>
        <c:axId val="-2051140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1">
                <a:latin typeface="Arial" pitchFamily="34" charset="0"/>
                <a:cs typeface="Arial" pitchFamily="34" charset="0"/>
              </a:defRPr>
            </a:pPr>
            <a:endParaRPr lang="sr-Latn-RS"/>
          </a:p>
        </c:txPr>
        <c:crossAx val="-2051136048"/>
        <c:crosses val="autoZero"/>
        <c:auto val="1"/>
        <c:lblAlgn val="ctr"/>
        <c:lblOffset val="100"/>
        <c:noMultiLvlLbl val="0"/>
      </c:catAx>
      <c:valAx>
        <c:axId val="-2051136048"/>
        <c:scaling>
          <c:orientation val="minMax"/>
        </c:scaling>
        <c:delete val="1"/>
        <c:axPos val="b"/>
        <c:numFmt formatCode="0.00%" sourceLinked="1"/>
        <c:majorTickMark val="out"/>
        <c:minorTickMark val="none"/>
        <c:tickLblPos val="none"/>
        <c:crossAx val="-20511409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3E9FBC-FA62-4DD8-A4E9-0540C36874AF}" type="doc">
      <dgm:prSet loTypeId="urn:microsoft.com/office/officeart/2005/8/layout/process4" loCatId="list" qsTypeId="urn:microsoft.com/office/officeart/2005/8/quickstyle/simple3" qsCatId="simple" csTypeId="urn:microsoft.com/office/officeart/2005/8/colors/accent3_3" csCatId="accent3" phldr="1"/>
      <dgm:spPr/>
      <dgm:t>
        <a:bodyPr/>
        <a:lstStyle/>
        <a:p>
          <a:endParaRPr lang="hr-HR"/>
        </a:p>
      </dgm:t>
    </dgm:pt>
    <dgm:pt modelId="{AACF7570-A36E-451F-944C-D881E25C7796}">
      <dgm:prSet phldrT="[Tekst]" custT="1"/>
      <dgm:spPr/>
      <dgm:t>
        <a:bodyPr/>
        <a:lstStyle/>
        <a:p>
          <a:pPr algn="l"/>
          <a:r>
            <a:rPr lang="hr-HR" sz="1600" b="1" dirty="0"/>
            <a:t>Ukupno rashodi i izdaci                                                                        6.525.888,39 kn</a:t>
          </a:r>
        </a:p>
      </dgm:t>
    </dgm:pt>
    <dgm:pt modelId="{E5684BEA-7287-4533-9962-4B4553D576F5}" type="sibTrans" cxnId="{846889AD-A61A-4324-BD49-3308FD3C2690}">
      <dgm:prSet/>
      <dgm:spPr/>
      <dgm:t>
        <a:bodyPr/>
        <a:lstStyle/>
        <a:p>
          <a:endParaRPr lang="hr-HR"/>
        </a:p>
      </dgm:t>
    </dgm:pt>
    <dgm:pt modelId="{6376AF60-6D29-4D84-BE11-062DA553FF74}" type="parTrans" cxnId="{846889AD-A61A-4324-BD49-3308FD3C2690}">
      <dgm:prSet/>
      <dgm:spPr/>
      <dgm:t>
        <a:bodyPr/>
        <a:lstStyle/>
        <a:p>
          <a:endParaRPr lang="hr-HR"/>
        </a:p>
      </dgm:t>
    </dgm:pt>
    <dgm:pt modelId="{FAAF0AC7-97D3-4AB9-BE1B-90CD9809A5E6}">
      <dgm:prSet phldrT="[Tekst]" custT="1"/>
      <dgm:spPr/>
      <dgm:t>
        <a:bodyPr/>
        <a:lstStyle/>
        <a:p>
          <a:pPr algn="l"/>
          <a:r>
            <a:rPr lang="hr-HR" sz="1600" b="1" dirty="0"/>
            <a:t>Ukupno manjak                                                                                         507.311,40 kn </a:t>
          </a:r>
        </a:p>
      </dgm:t>
    </dgm:pt>
    <dgm:pt modelId="{105F0615-B0F8-4647-908D-C22FD50C68BD}" type="sibTrans" cxnId="{452E9059-DB28-49DD-9DF4-D43BCF970D4F}">
      <dgm:prSet/>
      <dgm:spPr/>
      <dgm:t>
        <a:bodyPr/>
        <a:lstStyle/>
        <a:p>
          <a:endParaRPr lang="hr-HR"/>
        </a:p>
      </dgm:t>
    </dgm:pt>
    <dgm:pt modelId="{55692CB6-1FDF-4901-8ECF-BECF9FC67258}" type="parTrans" cxnId="{452E9059-DB28-49DD-9DF4-D43BCF970D4F}">
      <dgm:prSet/>
      <dgm:spPr/>
      <dgm:t>
        <a:bodyPr/>
        <a:lstStyle/>
        <a:p>
          <a:endParaRPr lang="hr-HR"/>
        </a:p>
      </dgm:t>
    </dgm:pt>
    <dgm:pt modelId="{2460F13D-6841-40E9-9F7F-2743CC61407A}">
      <dgm:prSet phldrT="[Tekst]" custT="1"/>
      <dgm:spPr/>
      <dgm:t>
        <a:bodyPr/>
        <a:lstStyle/>
        <a:p>
          <a:pPr algn="l"/>
          <a:r>
            <a:rPr lang="hr-HR" sz="1400" b="1" dirty="0"/>
            <a:t>Prihodi i primici                                                                                                         6.109.999,77 kn</a:t>
          </a:r>
        </a:p>
      </dgm:t>
    </dgm:pt>
    <dgm:pt modelId="{F4B5B354-36C8-4A2E-8380-D293D120C322}" type="sibTrans" cxnId="{66859697-6B66-45CC-86B2-2BE16F6ED0EA}">
      <dgm:prSet/>
      <dgm:spPr/>
      <dgm:t>
        <a:bodyPr/>
        <a:lstStyle/>
        <a:p>
          <a:endParaRPr lang="hr-HR"/>
        </a:p>
      </dgm:t>
    </dgm:pt>
    <dgm:pt modelId="{AE73323C-F116-4C3A-9F9B-B39D043FB674}" type="parTrans" cxnId="{66859697-6B66-45CC-86B2-2BE16F6ED0EA}">
      <dgm:prSet/>
      <dgm:spPr/>
      <dgm:t>
        <a:bodyPr/>
        <a:lstStyle/>
        <a:p>
          <a:endParaRPr lang="hr-HR"/>
        </a:p>
      </dgm:t>
    </dgm:pt>
    <dgm:pt modelId="{E6A0DDE6-92B7-454E-83A9-44BC4087B1B3}">
      <dgm:prSet phldrT="[Tekst]" custT="1"/>
      <dgm:spPr/>
      <dgm:t>
        <a:bodyPr/>
        <a:lstStyle/>
        <a:p>
          <a:pPr algn="l"/>
          <a:r>
            <a:rPr lang="hr-HR" sz="1400" b="1" dirty="0"/>
            <a:t>Manjak prihoda iz 2020. godine                                                                                   91.422,78</a:t>
          </a:r>
          <a:r>
            <a:rPr lang="hr-HR" sz="1400" dirty="0"/>
            <a:t> </a:t>
          </a:r>
          <a:r>
            <a:rPr lang="hr-HR" sz="1400" b="1" dirty="0"/>
            <a:t>kn</a:t>
          </a:r>
        </a:p>
      </dgm:t>
    </dgm:pt>
    <dgm:pt modelId="{95BDC617-4697-4BEA-A91A-7319E8EE98E7}" type="parTrans" cxnId="{8C920CBF-5ED2-43B0-9618-B6DB446E4E80}">
      <dgm:prSet/>
      <dgm:spPr/>
      <dgm:t>
        <a:bodyPr/>
        <a:lstStyle/>
        <a:p>
          <a:endParaRPr lang="hr-HR"/>
        </a:p>
      </dgm:t>
    </dgm:pt>
    <dgm:pt modelId="{4C23DE54-F40B-4185-8A59-0F8E8FB240AB}" type="sibTrans" cxnId="{8C920CBF-5ED2-43B0-9618-B6DB446E4E80}">
      <dgm:prSet/>
      <dgm:spPr/>
      <dgm:t>
        <a:bodyPr/>
        <a:lstStyle/>
        <a:p>
          <a:endParaRPr lang="hr-HR"/>
        </a:p>
      </dgm:t>
    </dgm:pt>
    <dgm:pt modelId="{879848F8-0A6A-4A74-BFAD-236797ABFB51}">
      <dgm:prSet phldrT="[Tekst]" custT="1"/>
      <dgm:spPr/>
      <dgm:t>
        <a:bodyPr/>
        <a:lstStyle/>
        <a:p>
          <a:pPr algn="l"/>
          <a:r>
            <a:rPr lang="hr-HR" sz="1600" b="1" dirty="0"/>
            <a:t>Ostvareno                                                                                                6.018.576,99 kn</a:t>
          </a:r>
        </a:p>
      </dgm:t>
    </dgm:pt>
    <dgm:pt modelId="{3AD11DD6-C71D-4161-8CBD-E0BD70BC73EF}" type="sibTrans" cxnId="{9163DC34-797A-405E-9D8E-41281D81A2DB}">
      <dgm:prSet/>
      <dgm:spPr/>
      <dgm:t>
        <a:bodyPr/>
        <a:lstStyle/>
        <a:p>
          <a:endParaRPr lang="hr-HR"/>
        </a:p>
      </dgm:t>
    </dgm:pt>
    <dgm:pt modelId="{F74ACBD0-CF20-4573-BBF7-FCAD724FDA3F}" type="parTrans" cxnId="{9163DC34-797A-405E-9D8E-41281D81A2DB}">
      <dgm:prSet/>
      <dgm:spPr/>
      <dgm:t>
        <a:bodyPr/>
        <a:lstStyle/>
        <a:p>
          <a:endParaRPr lang="hr-HR"/>
        </a:p>
      </dgm:t>
    </dgm:pt>
    <dgm:pt modelId="{FB8E0C7F-41E7-4D3A-BC4A-3C1AAC217FA6}" type="pres">
      <dgm:prSet presAssocID="{3D3E9FBC-FA62-4DD8-A4E9-0540C36874AF}" presName="Name0" presStyleCnt="0">
        <dgm:presLayoutVars>
          <dgm:dir val="rev"/>
          <dgm:animLvl val="lvl"/>
          <dgm:resizeHandles val="exact"/>
        </dgm:presLayoutVars>
      </dgm:prSet>
      <dgm:spPr/>
    </dgm:pt>
    <dgm:pt modelId="{88C06ADF-85DD-4C88-9A6E-4FC10D4E0E94}" type="pres">
      <dgm:prSet presAssocID="{FAAF0AC7-97D3-4AB9-BE1B-90CD9809A5E6}" presName="boxAndChildren" presStyleCnt="0"/>
      <dgm:spPr/>
    </dgm:pt>
    <dgm:pt modelId="{A26A1724-EABA-42DF-AE04-5F5C5B5537AD}" type="pres">
      <dgm:prSet presAssocID="{FAAF0AC7-97D3-4AB9-BE1B-90CD9809A5E6}" presName="parentTextBox" presStyleLbl="node1" presStyleIdx="0" presStyleCnt="5"/>
      <dgm:spPr/>
    </dgm:pt>
    <dgm:pt modelId="{392FDB35-4341-46F4-B89E-B806BA1E55B6}" type="pres">
      <dgm:prSet presAssocID="{E5684BEA-7287-4533-9962-4B4553D576F5}" presName="sp" presStyleCnt="0"/>
      <dgm:spPr/>
    </dgm:pt>
    <dgm:pt modelId="{6607F988-2B2D-4151-886A-A5FD7D35ABEE}" type="pres">
      <dgm:prSet presAssocID="{AACF7570-A36E-451F-944C-D881E25C7796}" presName="arrowAndChildren" presStyleCnt="0"/>
      <dgm:spPr/>
    </dgm:pt>
    <dgm:pt modelId="{B054AC71-C63D-49AD-AFD5-BC663B4D6905}" type="pres">
      <dgm:prSet presAssocID="{AACF7570-A36E-451F-944C-D881E25C7796}" presName="parentTextArrow" presStyleLbl="node1" presStyleIdx="1" presStyleCnt="5"/>
      <dgm:spPr/>
    </dgm:pt>
    <dgm:pt modelId="{D3143838-F1F8-4488-B4A2-E48FB853834B}" type="pres">
      <dgm:prSet presAssocID="{3AD11DD6-C71D-4161-8CBD-E0BD70BC73EF}" presName="sp" presStyleCnt="0"/>
      <dgm:spPr/>
    </dgm:pt>
    <dgm:pt modelId="{AC0AAB3B-09BF-4E3E-8499-0B1F3C1403A8}" type="pres">
      <dgm:prSet presAssocID="{879848F8-0A6A-4A74-BFAD-236797ABFB51}" presName="arrowAndChildren" presStyleCnt="0"/>
      <dgm:spPr/>
    </dgm:pt>
    <dgm:pt modelId="{07B008A7-B86D-44B6-8308-12A46F7E0156}" type="pres">
      <dgm:prSet presAssocID="{879848F8-0A6A-4A74-BFAD-236797ABFB51}" presName="parentTextArrow" presStyleLbl="node1" presStyleIdx="2" presStyleCnt="5"/>
      <dgm:spPr/>
    </dgm:pt>
    <dgm:pt modelId="{D4F4ACCE-3134-4CC2-B6D4-67DE0BFA898F}" type="pres">
      <dgm:prSet presAssocID="{4C23DE54-F40B-4185-8A59-0F8E8FB240AB}" presName="sp" presStyleCnt="0"/>
      <dgm:spPr/>
    </dgm:pt>
    <dgm:pt modelId="{CB57DF73-49CC-4961-8027-FD3BB6D2BFF1}" type="pres">
      <dgm:prSet presAssocID="{E6A0DDE6-92B7-454E-83A9-44BC4087B1B3}" presName="arrowAndChildren" presStyleCnt="0"/>
      <dgm:spPr/>
    </dgm:pt>
    <dgm:pt modelId="{6B516494-3D11-46C9-B6BD-A6E9588A8D65}" type="pres">
      <dgm:prSet presAssocID="{E6A0DDE6-92B7-454E-83A9-44BC4087B1B3}" presName="parentTextArrow" presStyleLbl="node1" presStyleIdx="3" presStyleCnt="5"/>
      <dgm:spPr/>
    </dgm:pt>
    <dgm:pt modelId="{4D557FCC-7417-4EBD-AFCF-76720DA2F009}" type="pres">
      <dgm:prSet presAssocID="{F4B5B354-36C8-4A2E-8380-D293D120C322}" presName="sp" presStyleCnt="0"/>
      <dgm:spPr/>
    </dgm:pt>
    <dgm:pt modelId="{A5988F9C-705B-480E-AEE9-1B4EADCC7B2D}" type="pres">
      <dgm:prSet presAssocID="{2460F13D-6841-40E9-9F7F-2743CC61407A}" presName="arrowAndChildren" presStyleCnt="0"/>
      <dgm:spPr/>
    </dgm:pt>
    <dgm:pt modelId="{034DFE96-C7D7-49CB-BA35-3484CA918C15}" type="pres">
      <dgm:prSet presAssocID="{2460F13D-6841-40E9-9F7F-2743CC61407A}" presName="parentTextArrow" presStyleLbl="node1" presStyleIdx="4" presStyleCnt="5" custLinFactNeighborY="-43809"/>
      <dgm:spPr/>
    </dgm:pt>
  </dgm:ptLst>
  <dgm:cxnLst>
    <dgm:cxn modelId="{72B31B00-40C7-405E-A8E4-466B19827762}" type="presOf" srcId="{E6A0DDE6-92B7-454E-83A9-44BC4087B1B3}" destId="{6B516494-3D11-46C9-B6BD-A6E9588A8D65}" srcOrd="0" destOrd="0" presId="urn:microsoft.com/office/officeart/2005/8/layout/process4"/>
    <dgm:cxn modelId="{9163DC34-797A-405E-9D8E-41281D81A2DB}" srcId="{3D3E9FBC-FA62-4DD8-A4E9-0540C36874AF}" destId="{879848F8-0A6A-4A74-BFAD-236797ABFB51}" srcOrd="2" destOrd="0" parTransId="{F74ACBD0-CF20-4573-BBF7-FCAD724FDA3F}" sibTransId="{3AD11DD6-C71D-4161-8CBD-E0BD70BC73EF}"/>
    <dgm:cxn modelId="{C71E8A44-E755-4EB4-82B3-5ADBEB25BB8C}" type="presOf" srcId="{2460F13D-6841-40E9-9F7F-2743CC61407A}" destId="{034DFE96-C7D7-49CB-BA35-3484CA918C15}" srcOrd="0" destOrd="0" presId="urn:microsoft.com/office/officeart/2005/8/layout/process4"/>
    <dgm:cxn modelId="{452E9059-DB28-49DD-9DF4-D43BCF970D4F}" srcId="{3D3E9FBC-FA62-4DD8-A4E9-0540C36874AF}" destId="{FAAF0AC7-97D3-4AB9-BE1B-90CD9809A5E6}" srcOrd="4" destOrd="0" parTransId="{55692CB6-1FDF-4901-8ECF-BECF9FC67258}" sibTransId="{105F0615-B0F8-4647-908D-C22FD50C68BD}"/>
    <dgm:cxn modelId="{66859697-6B66-45CC-86B2-2BE16F6ED0EA}" srcId="{3D3E9FBC-FA62-4DD8-A4E9-0540C36874AF}" destId="{2460F13D-6841-40E9-9F7F-2743CC61407A}" srcOrd="0" destOrd="0" parTransId="{AE73323C-F116-4C3A-9F9B-B39D043FB674}" sibTransId="{F4B5B354-36C8-4A2E-8380-D293D120C322}"/>
    <dgm:cxn modelId="{846889AD-A61A-4324-BD49-3308FD3C2690}" srcId="{3D3E9FBC-FA62-4DD8-A4E9-0540C36874AF}" destId="{AACF7570-A36E-451F-944C-D881E25C7796}" srcOrd="3" destOrd="0" parTransId="{6376AF60-6D29-4D84-BE11-062DA553FF74}" sibTransId="{E5684BEA-7287-4533-9962-4B4553D576F5}"/>
    <dgm:cxn modelId="{8C920CBF-5ED2-43B0-9618-B6DB446E4E80}" srcId="{3D3E9FBC-FA62-4DD8-A4E9-0540C36874AF}" destId="{E6A0DDE6-92B7-454E-83A9-44BC4087B1B3}" srcOrd="1" destOrd="0" parTransId="{95BDC617-4697-4BEA-A91A-7319E8EE98E7}" sibTransId="{4C23DE54-F40B-4185-8A59-0F8E8FB240AB}"/>
    <dgm:cxn modelId="{405223CE-D853-44D8-8830-2A66919250F3}" type="presOf" srcId="{879848F8-0A6A-4A74-BFAD-236797ABFB51}" destId="{07B008A7-B86D-44B6-8308-12A46F7E0156}" srcOrd="0" destOrd="0" presId="urn:microsoft.com/office/officeart/2005/8/layout/process4"/>
    <dgm:cxn modelId="{C2DEDED1-CCC4-429B-AE2D-5A59E6D5C862}" type="presOf" srcId="{AACF7570-A36E-451F-944C-D881E25C7796}" destId="{B054AC71-C63D-49AD-AFD5-BC663B4D6905}" srcOrd="0" destOrd="0" presId="urn:microsoft.com/office/officeart/2005/8/layout/process4"/>
    <dgm:cxn modelId="{A14A77DB-D033-40FA-BBEE-999AF7F66EAC}" type="presOf" srcId="{3D3E9FBC-FA62-4DD8-A4E9-0540C36874AF}" destId="{FB8E0C7F-41E7-4D3A-BC4A-3C1AAC217FA6}" srcOrd="0" destOrd="0" presId="urn:microsoft.com/office/officeart/2005/8/layout/process4"/>
    <dgm:cxn modelId="{9CB96ADF-DC38-451F-A774-BF95769FE166}" type="presOf" srcId="{FAAF0AC7-97D3-4AB9-BE1B-90CD9809A5E6}" destId="{A26A1724-EABA-42DF-AE04-5F5C5B5537AD}" srcOrd="0" destOrd="0" presId="urn:microsoft.com/office/officeart/2005/8/layout/process4"/>
    <dgm:cxn modelId="{6838F7BE-B49E-4ED3-B7AB-5C0F511B8388}" type="presParOf" srcId="{FB8E0C7F-41E7-4D3A-BC4A-3C1AAC217FA6}" destId="{88C06ADF-85DD-4C88-9A6E-4FC10D4E0E94}" srcOrd="0" destOrd="0" presId="urn:microsoft.com/office/officeart/2005/8/layout/process4"/>
    <dgm:cxn modelId="{ECFDA474-3678-4F35-B830-F7B5365C0FF3}" type="presParOf" srcId="{88C06ADF-85DD-4C88-9A6E-4FC10D4E0E94}" destId="{A26A1724-EABA-42DF-AE04-5F5C5B5537AD}" srcOrd="0" destOrd="0" presId="urn:microsoft.com/office/officeart/2005/8/layout/process4"/>
    <dgm:cxn modelId="{9DC19C42-F67E-4A0A-BBCB-F27EEB3A8C66}" type="presParOf" srcId="{FB8E0C7F-41E7-4D3A-BC4A-3C1AAC217FA6}" destId="{392FDB35-4341-46F4-B89E-B806BA1E55B6}" srcOrd="1" destOrd="0" presId="urn:microsoft.com/office/officeart/2005/8/layout/process4"/>
    <dgm:cxn modelId="{8CD68D2D-AD6F-4E28-8335-447A9B9143BD}" type="presParOf" srcId="{FB8E0C7F-41E7-4D3A-BC4A-3C1AAC217FA6}" destId="{6607F988-2B2D-4151-886A-A5FD7D35ABEE}" srcOrd="2" destOrd="0" presId="urn:microsoft.com/office/officeart/2005/8/layout/process4"/>
    <dgm:cxn modelId="{29C97ED1-59F2-4F41-8491-DDFA8EB88B48}" type="presParOf" srcId="{6607F988-2B2D-4151-886A-A5FD7D35ABEE}" destId="{B054AC71-C63D-49AD-AFD5-BC663B4D6905}" srcOrd="0" destOrd="0" presId="urn:microsoft.com/office/officeart/2005/8/layout/process4"/>
    <dgm:cxn modelId="{682C7187-464B-4133-BDBC-55A62EB38286}" type="presParOf" srcId="{FB8E0C7F-41E7-4D3A-BC4A-3C1AAC217FA6}" destId="{D3143838-F1F8-4488-B4A2-E48FB853834B}" srcOrd="3" destOrd="0" presId="urn:microsoft.com/office/officeart/2005/8/layout/process4"/>
    <dgm:cxn modelId="{EE1B1F85-623F-44BB-89E7-3435CEB2404D}" type="presParOf" srcId="{FB8E0C7F-41E7-4D3A-BC4A-3C1AAC217FA6}" destId="{AC0AAB3B-09BF-4E3E-8499-0B1F3C1403A8}" srcOrd="4" destOrd="0" presId="urn:microsoft.com/office/officeart/2005/8/layout/process4"/>
    <dgm:cxn modelId="{756A89F9-BB39-40DC-8989-2C1F9298B576}" type="presParOf" srcId="{AC0AAB3B-09BF-4E3E-8499-0B1F3C1403A8}" destId="{07B008A7-B86D-44B6-8308-12A46F7E0156}" srcOrd="0" destOrd="0" presId="urn:microsoft.com/office/officeart/2005/8/layout/process4"/>
    <dgm:cxn modelId="{5E8910D6-EFD7-403A-A324-A75FBD272D4B}" type="presParOf" srcId="{FB8E0C7F-41E7-4D3A-BC4A-3C1AAC217FA6}" destId="{D4F4ACCE-3134-4CC2-B6D4-67DE0BFA898F}" srcOrd="5" destOrd="0" presId="urn:microsoft.com/office/officeart/2005/8/layout/process4"/>
    <dgm:cxn modelId="{BB592DCD-B1A6-4392-9CF3-0BAF85F1A427}" type="presParOf" srcId="{FB8E0C7F-41E7-4D3A-BC4A-3C1AAC217FA6}" destId="{CB57DF73-49CC-4961-8027-FD3BB6D2BFF1}" srcOrd="6" destOrd="0" presId="urn:microsoft.com/office/officeart/2005/8/layout/process4"/>
    <dgm:cxn modelId="{B539C5E6-8226-43B8-AE50-C263B6B71E0C}" type="presParOf" srcId="{CB57DF73-49CC-4961-8027-FD3BB6D2BFF1}" destId="{6B516494-3D11-46C9-B6BD-A6E9588A8D65}" srcOrd="0" destOrd="0" presId="urn:microsoft.com/office/officeart/2005/8/layout/process4"/>
    <dgm:cxn modelId="{3AD75EC7-CDA6-47D7-A784-A378733B8DB9}" type="presParOf" srcId="{FB8E0C7F-41E7-4D3A-BC4A-3C1AAC217FA6}" destId="{4D557FCC-7417-4EBD-AFCF-76720DA2F009}" srcOrd="7" destOrd="0" presId="urn:microsoft.com/office/officeart/2005/8/layout/process4"/>
    <dgm:cxn modelId="{D43E22D2-7AB1-499F-B5AD-15DC7951A4B9}" type="presParOf" srcId="{FB8E0C7F-41E7-4D3A-BC4A-3C1AAC217FA6}" destId="{A5988F9C-705B-480E-AEE9-1B4EADCC7B2D}" srcOrd="8" destOrd="0" presId="urn:microsoft.com/office/officeart/2005/8/layout/process4"/>
    <dgm:cxn modelId="{EC191AC4-20F0-43B8-9AB4-781DFB047E82}" type="presParOf" srcId="{A5988F9C-705B-480E-AEE9-1B4EADCC7B2D}" destId="{034DFE96-C7D7-49CB-BA35-3484CA918C1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6A1724-EABA-42DF-AE04-5F5C5B5537AD}">
      <dsp:nvSpPr>
        <dsp:cNvPr id="0" name=""/>
        <dsp:cNvSpPr/>
      </dsp:nvSpPr>
      <dsp:spPr>
        <a:xfrm>
          <a:off x="0" y="3773881"/>
          <a:ext cx="6984776" cy="619136"/>
        </a:xfrm>
        <a:prstGeom prst="rect">
          <a:avLst/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shade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Ukupno manjak                                                                                         507.311,40 kn </a:t>
          </a:r>
        </a:p>
      </dsp:txBody>
      <dsp:txXfrm>
        <a:off x="0" y="3773881"/>
        <a:ext cx="6984776" cy="619136"/>
      </dsp:txXfrm>
    </dsp:sp>
    <dsp:sp modelId="{B054AC71-C63D-49AD-AFD5-BC663B4D6905}">
      <dsp:nvSpPr>
        <dsp:cNvPr id="0" name=""/>
        <dsp:cNvSpPr/>
      </dsp:nvSpPr>
      <dsp:spPr>
        <a:xfrm rot="10800000">
          <a:off x="0" y="2830936"/>
          <a:ext cx="6984776" cy="952232"/>
        </a:xfrm>
        <a:prstGeom prst="upArrowCallout">
          <a:avLst/>
        </a:prstGeom>
        <a:gradFill rotWithShape="0">
          <a:gsLst>
            <a:gs pos="0">
              <a:schemeClr val="accent3">
                <a:shade val="80000"/>
                <a:hueOff val="54727"/>
                <a:satOff val="-358"/>
                <a:lumOff val="6139"/>
                <a:alphaOff val="0"/>
                <a:tint val="50000"/>
                <a:satMod val="300000"/>
              </a:schemeClr>
            </a:gs>
            <a:gs pos="35000">
              <a:schemeClr val="accent3">
                <a:shade val="80000"/>
                <a:hueOff val="54727"/>
                <a:satOff val="-358"/>
                <a:lumOff val="6139"/>
                <a:alphaOff val="0"/>
                <a:tint val="37000"/>
                <a:satMod val="300000"/>
              </a:schemeClr>
            </a:gs>
            <a:gs pos="100000">
              <a:schemeClr val="accent3">
                <a:shade val="80000"/>
                <a:hueOff val="54727"/>
                <a:satOff val="-358"/>
                <a:lumOff val="613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Ukupno rashodi i izdaci                                                                        6.525.888,39 kn</a:t>
          </a:r>
        </a:p>
      </dsp:txBody>
      <dsp:txXfrm rot="10800000">
        <a:off x="0" y="2830936"/>
        <a:ext cx="6984776" cy="618732"/>
      </dsp:txXfrm>
    </dsp:sp>
    <dsp:sp modelId="{07B008A7-B86D-44B6-8308-12A46F7E0156}">
      <dsp:nvSpPr>
        <dsp:cNvPr id="0" name=""/>
        <dsp:cNvSpPr/>
      </dsp:nvSpPr>
      <dsp:spPr>
        <a:xfrm rot="10800000">
          <a:off x="0" y="1887991"/>
          <a:ext cx="6984776" cy="952232"/>
        </a:xfrm>
        <a:prstGeom prst="upArrowCallout">
          <a:avLst/>
        </a:prstGeom>
        <a:gradFill rotWithShape="0">
          <a:gsLst>
            <a:gs pos="0">
              <a:schemeClr val="accent3">
                <a:shade val="80000"/>
                <a:hueOff val="109454"/>
                <a:satOff val="-716"/>
                <a:lumOff val="12277"/>
                <a:alphaOff val="0"/>
                <a:tint val="50000"/>
                <a:satMod val="300000"/>
              </a:schemeClr>
            </a:gs>
            <a:gs pos="35000">
              <a:schemeClr val="accent3">
                <a:shade val="80000"/>
                <a:hueOff val="109454"/>
                <a:satOff val="-716"/>
                <a:lumOff val="12277"/>
                <a:alphaOff val="0"/>
                <a:tint val="37000"/>
                <a:satMod val="300000"/>
              </a:schemeClr>
            </a:gs>
            <a:gs pos="100000">
              <a:schemeClr val="accent3">
                <a:shade val="80000"/>
                <a:hueOff val="109454"/>
                <a:satOff val="-716"/>
                <a:lumOff val="1227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Ostvareno                                                                                                6.018.576,99 kn</a:t>
          </a:r>
        </a:p>
      </dsp:txBody>
      <dsp:txXfrm rot="10800000">
        <a:off x="0" y="1887991"/>
        <a:ext cx="6984776" cy="618732"/>
      </dsp:txXfrm>
    </dsp:sp>
    <dsp:sp modelId="{6B516494-3D11-46C9-B6BD-A6E9588A8D65}">
      <dsp:nvSpPr>
        <dsp:cNvPr id="0" name=""/>
        <dsp:cNvSpPr/>
      </dsp:nvSpPr>
      <dsp:spPr>
        <a:xfrm rot="10800000">
          <a:off x="0" y="945046"/>
          <a:ext cx="6984776" cy="952232"/>
        </a:xfrm>
        <a:prstGeom prst="upArrowCallout">
          <a:avLst/>
        </a:prstGeom>
        <a:gradFill rotWithShape="0">
          <a:gsLst>
            <a:gs pos="0">
              <a:schemeClr val="accent3">
                <a:shade val="80000"/>
                <a:hueOff val="164180"/>
                <a:satOff val="-1073"/>
                <a:lumOff val="18416"/>
                <a:alphaOff val="0"/>
                <a:tint val="50000"/>
                <a:satMod val="300000"/>
              </a:schemeClr>
            </a:gs>
            <a:gs pos="35000">
              <a:schemeClr val="accent3">
                <a:shade val="80000"/>
                <a:hueOff val="164180"/>
                <a:satOff val="-1073"/>
                <a:lumOff val="18416"/>
                <a:alphaOff val="0"/>
                <a:tint val="37000"/>
                <a:satMod val="300000"/>
              </a:schemeClr>
            </a:gs>
            <a:gs pos="100000">
              <a:schemeClr val="accent3">
                <a:shade val="80000"/>
                <a:hueOff val="164180"/>
                <a:satOff val="-1073"/>
                <a:lumOff val="1841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/>
            <a:t>Manjak prihoda iz 2020. godine                                                                                   91.422,78</a:t>
          </a:r>
          <a:r>
            <a:rPr lang="hr-HR" sz="1400" kern="1200" dirty="0"/>
            <a:t> </a:t>
          </a:r>
          <a:r>
            <a:rPr lang="hr-HR" sz="1400" b="1" kern="1200" dirty="0"/>
            <a:t>kn</a:t>
          </a:r>
        </a:p>
      </dsp:txBody>
      <dsp:txXfrm rot="10800000">
        <a:off x="0" y="945046"/>
        <a:ext cx="6984776" cy="618732"/>
      </dsp:txXfrm>
    </dsp:sp>
    <dsp:sp modelId="{034DFE96-C7D7-49CB-BA35-3484CA918C15}">
      <dsp:nvSpPr>
        <dsp:cNvPr id="0" name=""/>
        <dsp:cNvSpPr/>
      </dsp:nvSpPr>
      <dsp:spPr>
        <a:xfrm rot="10800000">
          <a:off x="0" y="0"/>
          <a:ext cx="6984776" cy="952232"/>
        </a:xfrm>
        <a:prstGeom prst="upArrowCallout">
          <a:avLst/>
        </a:prstGeom>
        <a:gradFill rotWithShape="0">
          <a:gsLst>
            <a:gs pos="0">
              <a:schemeClr val="accent3">
                <a:shade val="80000"/>
                <a:hueOff val="218907"/>
                <a:satOff val="-1431"/>
                <a:lumOff val="24554"/>
                <a:alphaOff val="0"/>
                <a:tint val="50000"/>
                <a:satMod val="300000"/>
              </a:schemeClr>
            </a:gs>
            <a:gs pos="35000">
              <a:schemeClr val="accent3">
                <a:shade val="80000"/>
                <a:hueOff val="218907"/>
                <a:satOff val="-1431"/>
                <a:lumOff val="24554"/>
                <a:alphaOff val="0"/>
                <a:tint val="37000"/>
                <a:satMod val="300000"/>
              </a:schemeClr>
            </a:gs>
            <a:gs pos="100000">
              <a:schemeClr val="accent3">
                <a:shade val="80000"/>
                <a:hueOff val="218907"/>
                <a:satOff val="-1431"/>
                <a:lumOff val="2455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/>
            <a:t>Prihodi i primici                                                                                                         6.109.999,77 kn</a:t>
          </a:r>
        </a:p>
      </dsp:txBody>
      <dsp:txXfrm rot="10800000">
        <a:off x="0" y="0"/>
        <a:ext cx="6984776" cy="6187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0.55377</cdr:x>
      <cdr:y>0.10638</cdr:y>
    </cdr:from>
    <cdr:to>
      <cdr:x>0.66852</cdr:x>
      <cdr:y>0.17021</cdr:y>
    </cdr:to>
    <cdr:sp macro="" textlink="">
      <cdr:nvSpPr>
        <cdr:cNvPr id="3" name="TekstniOkvir 2"/>
        <cdr:cNvSpPr txBox="1"/>
      </cdr:nvSpPr>
      <cdr:spPr>
        <a:xfrm xmlns:a="http://schemas.openxmlformats.org/drawingml/2006/main">
          <a:off x="2432430" y="360040"/>
          <a:ext cx="504056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hr-HR" sz="1100" dirty="0"/>
        </a:p>
      </cdr:txBody>
    </cdr:sp>
  </cdr:relSizeAnchor>
  <cdr:relSizeAnchor xmlns:cdr="http://schemas.openxmlformats.org/drawingml/2006/chartDrawing">
    <cdr:from>
      <cdr:x>0.47181</cdr:x>
      <cdr:y>0.05283</cdr:y>
    </cdr:from>
    <cdr:to>
      <cdr:x>0.63574</cdr:x>
      <cdr:y>0.13794</cdr:y>
    </cdr:to>
    <cdr:sp macro="" textlink="">
      <cdr:nvSpPr>
        <cdr:cNvPr id="4" name="TekstniOkvir 3"/>
        <cdr:cNvSpPr txBox="1"/>
      </cdr:nvSpPr>
      <cdr:spPr>
        <a:xfrm xmlns:a="http://schemas.openxmlformats.org/drawingml/2006/main">
          <a:off x="2072400" y="178783"/>
          <a:ext cx="720060" cy="2880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hr-HR" sz="900" b="1" dirty="0"/>
            <a:t>32,79</a:t>
          </a:r>
          <a:r>
            <a:rPr lang="hr-HR" sz="1100" b="1" dirty="0"/>
            <a:t>%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12" tIns="45706" rIns="91412" bIns="45706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12" tIns="45706" rIns="91412" bIns="45706" rtlCol="0"/>
          <a:lstStyle>
            <a:lvl1pPr algn="r">
              <a:defRPr sz="1200"/>
            </a:lvl1pPr>
          </a:lstStyle>
          <a:p>
            <a:fld id="{DC408B5C-0BA1-4F8E-AC71-7934E10859FF}" type="datetimeFigureOut">
              <a:rPr lang="hr-HR" smtClean="0"/>
              <a:pPr/>
              <a:t>13.9.2021.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12" tIns="45706" rIns="91412" bIns="45706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12" tIns="45706" rIns="91412" bIns="45706" rtlCol="0" anchor="b"/>
          <a:lstStyle>
            <a:lvl1pPr algn="r">
              <a:defRPr sz="1200"/>
            </a:lvl1pPr>
          </a:lstStyle>
          <a:p>
            <a:fld id="{79358AF2-9D9B-4EB1-B441-A1D6F4E39081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14338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12" tIns="45706" rIns="91412" bIns="45706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12" tIns="45706" rIns="91412" bIns="45706" rtlCol="0"/>
          <a:lstStyle>
            <a:lvl1pPr algn="r">
              <a:defRPr sz="1200"/>
            </a:lvl1pPr>
          </a:lstStyle>
          <a:p>
            <a:fld id="{62B5AC49-C11E-4448-ACFD-E273141DD7BA}" type="datetimeFigureOut">
              <a:rPr lang="hr-HR" smtClean="0"/>
              <a:pPr/>
              <a:t>13.9.2021.</a:t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2" tIns="45706" rIns="91412" bIns="45706" rtlCol="0" anchor="ctr"/>
          <a:lstStyle/>
          <a:p>
            <a:endParaRPr lang="hr-HR" dirty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3577" y="4686501"/>
            <a:ext cx="5388610" cy="4439841"/>
          </a:xfrm>
          <a:prstGeom prst="rect">
            <a:avLst/>
          </a:prstGeom>
        </p:spPr>
        <p:txBody>
          <a:bodyPr vert="horz" lIns="91412" tIns="45706" rIns="91412" bIns="45706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12" tIns="45706" rIns="91412" bIns="45706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12" tIns="45706" rIns="91412" bIns="45706" rtlCol="0" anchor="b"/>
          <a:lstStyle>
            <a:lvl1pPr algn="r">
              <a:defRPr sz="1200"/>
            </a:lvl1pPr>
          </a:lstStyle>
          <a:p>
            <a:fld id="{DD077998-8650-42FB-8289-5B211F63B0B9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9245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06376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3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268434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9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44515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02C51-3C87-47B8-889C-FBF5E5DAE5A6}" type="datetime1">
              <a:rPr lang="hr-HR" smtClean="0"/>
              <a:pPr/>
              <a:t>13.9.2021.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6263-5EE2-4A9F-A3B6-A0E34ED53C5D}" type="datetime1">
              <a:rPr lang="hr-HR" smtClean="0"/>
              <a:pPr/>
              <a:t>13.9.2021.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F1F1-7610-428A-9839-DDA2401171E3}" type="datetime1">
              <a:rPr lang="hr-HR" smtClean="0"/>
              <a:pPr/>
              <a:t>13.9.2021.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8122-B690-4B19-B3BD-99F78443DDC6}" type="datetime1">
              <a:rPr lang="hr-HR" smtClean="0"/>
              <a:pPr/>
              <a:t>13.9.2021.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98B2-F21E-4DE8-913C-7C0DE7A031BC}" type="datetime1">
              <a:rPr lang="hr-HR" smtClean="0"/>
              <a:pPr/>
              <a:t>13.9.2021.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0E03-0981-47FD-B93C-0272402EE4D9}" type="datetime1">
              <a:rPr lang="hr-HR" smtClean="0"/>
              <a:pPr/>
              <a:t>13.9.2021.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06AA-5A95-43DE-B3CF-DA499704FBC6}" type="datetime1">
              <a:rPr lang="hr-HR" smtClean="0"/>
              <a:pPr/>
              <a:t>13.9.2021.</a:t>
            </a:fld>
            <a:endParaRPr lang="hr-HR" dirty="0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CDCB6-FB64-4229-A63D-DC4D65726AF8}" type="datetime1">
              <a:rPr lang="hr-HR" smtClean="0"/>
              <a:pPr/>
              <a:t>13.9.2021.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B8D3-0087-412E-A4C0-0637E15835D0}" type="datetime1">
              <a:rPr lang="hr-HR" smtClean="0"/>
              <a:pPr/>
              <a:t>13.9.2021.</a:t>
            </a:fld>
            <a:endParaRPr lang="hr-HR" dirty="0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8C35-5015-4C28-AC4C-BF2C13DAD7B6}" type="datetime1">
              <a:rPr lang="hr-HR" smtClean="0"/>
              <a:pPr/>
              <a:t>13.9.2021.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FB7FD-5DFD-45C5-8FA5-562730141A36}" type="datetime1">
              <a:rPr lang="hr-HR" smtClean="0"/>
              <a:pPr/>
              <a:t>13.9.2021.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F2DDF-051E-4B66-9995-596200EBC02A}" type="datetime1">
              <a:rPr lang="hr-HR" smtClean="0"/>
              <a:pPr/>
              <a:t>13.9.2021.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gif"/><Relationship Id="rId5" Type="http://schemas.openxmlformats.org/officeDocument/2006/relationships/image" Target="../media/image8.jp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0034" y="928670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hr-HR" sz="1400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r>
              <a:rPr lang="hr-HR" sz="2800" b="1" dirty="0">
                <a:solidFill>
                  <a:schemeClr val="accent3">
                    <a:lumMod val="50000"/>
                  </a:schemeClr>
                </a:solidFill>
              </a:rPr>
              <a:t>POLU</a:t>
            </a:r>
            <a:r>
              <a:rPr lang="hr-HR" sz="3100" b="1" dirty="0">
                <a:solidFill>
                  <a:schemeClr val="accent3">
                    <a:lumMod val="50000"/>
                  </a:schemeClr>
                </a:solidFill>
              </a:rPr>
              <a:t>GODIŠNJI IZVJEŠTAJ O IZVRŠENJU PRORAČUNA OPĆINE ZEMUNIK DONJI ZA 2021. GODINU</a:t>
            </a:r>
            <a:br>
              <a:rPr lang="hr-HR" sz="3100" b="1" dirty="0">
                <a:solidFill>
                  <a:srgbClr val="121284"/>
                </a:solidFill>
              </a:rPr>
            </a:br>
            <a:r>
              <a:rPr lang="hr-HR" sz="2900" dirty="0">
                <a:solidFill>
                  <a:schemeClr val="accent3"/>
                </a:solidFill>
              </a:rPr>
              <a:t>-</a:t>
            </a:r>
            <a:r>
              <a:rPr lang="hr-HR" sz="3100" dirty="0">
                <a:solidFill>
                  <a:schemeClr val="accent3"/>
                </a:solidFill>
              </a:rPr>
              <a:t> </a:t>
            </a:r>
            <a:r>
              <a:rPr lang="hr-HR" sz="2900" dirty="0">
                <a:solidFill>
                  <a:schemeClr val="accent3"/>
                </a:solidFill>
              </a:rPr>
              <a:t>vodič za građane -</a:t>
            </a:r>
            <a:br>
              <a:rPr lang="hr-HR" b="1" dirty="0">
                <a:solidFill>
                  <a:srgbClr val="121284"/>
                </a:solidFill>
              </a:rPr>
            </a:br>
            <a:endParaRPr lang="hr-HR" b="1" dirty="0">
              <a:solidFill>
                <a:srgbClr val="121284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4294967295"/>
          </p:nvPr>
        </p:nvSpPr>
        <p:spPr>
          <a:xfrm>
            <a:off x="1415757" y="5711522"/>
            <a:ext cx="6552728" cy="1270489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hr-HR" sz="2400" b="1" dirty="0">
              <a:solidFill>
                <a:srgbClr val="002060"/>
              </a:solidFill>
            </a:endParaRPr>
          </a:p>
          <a:p>
            <a:pPr algn="ctr">
              <a:buNone/>
            </a:pPr>
            <a:endParaRPr lang="hr-HR" sz="800" dirty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</a:rPr>
              <a:t>Zemunik Donji, rujan 2021.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5BE8F7-DD9B-4865-92D8-A3815D5A5D14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586" y="2636912"/>
            <a:ext cx="5354827" cy="2419852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1BA340D4-0869-4960-9DEC-F0E35C30B6C5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31C8F01-8A7E-4ACB-89FD-E559E7377325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6AC8C845-CCFA-4BE7-B7F6-BCEA5203E31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1B71449-5EC5-42CD-81E2-137C3DBEDC3B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3F16C20-CC2D-48FE-A88F-24D4426FED41}"/>
              </a:ext>
            </a:extLst>
          </p:cNvPr>
          <p:cNvGrpSpPr/>
          <p:nvPr/>
        </p:nvGrpSpPr>
        <p:grpSpPr>
          <a:xfrm>
            <a:off x="1" y="2204865"/>
            <a:ext cx="9144000" cy="1919144"/>
            <a:chOff x="-84100" y="43906"/>
            <a:chExt cx="12092270" cy="262986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226B6DF-0706-4FEF-816A-9068BCA6FDDA}"/>
                </a:ext>
              </a:extLst>
            </p:cNvPr>
            <p:cNvGrpSpPr/>
            <p:nvPr/>
          </p:nvGrpSpPr>
          <p:grpSpPr>
            <a:xfrm>
              <a:off x="-84100" y="114300"/>
              <a:ext cx="12092270" cy="2559472"/>
              <a:chOff x="-84100" y="114300"/>
              <a:chExt cx="12092270" cy="2559472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58285947-4787-44D6-ACAD-C4ACFF6CA8D3}"/>
                  </a:ext>
                </a:extLst>
              </p:cNvPr>
              <p:cNvSpPr/>
              <p:nvPr/>
            </p:nvSpPr>
            <p:spPr>
              <a:xfrm>
                <a:off x="-84100" y="164009"/>
                <a:ext cx="2587273" cy="25097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DFD7908-1372-47DD-BB94-46C864FA64D4}"/>
                  </a:ext>
                </a:extLst>
              </p:cNvPr>
              <p:cNvSpPr/>
              <p:nvPr/>
            </p:nvSpPr>
            <p:spPr>
              <a:xfrm>
                <a:off x="2503170" y="114300"/>
                <a:ext cx="2058352" cy="24688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 dirty="0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E066B65F-AD17-41A3-96EE-359C38AE9697}"/>
                  </a:ext>
                </a:extLst>
              </p:cNvPr>
              <p:cNvSpPr/>
              <p:nvPr/>
            </p:nvSpPr>
            <p:spPr>
              <a:xfrm>
                <a:off x="4570096" y="114300"/>
                <a:ext cx="2743200" cy="2468880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0"/>
                  </a:spcAft>
                </a:pPr>
                <a:r>
                  <a:rPr lang="pt-PT" sz="1100" b="1" kern="1200" dirty="0">
                    <a:solidFill>
                      <a:srgbClr val="FFFF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Općina</a:t>
                </a:r>
                <a:endParaRPr lang="hr-HR" sz="1000" b="1" dirty="0">
                  <a:solidFill>
                    <a:srgbClr val="FFFF00"/>
                  </a:solidFill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</a:pPr>
                <a:r>
                  <a:rPr lang="pt-PT" sz="1100" b="1" kern="1200" dirty="0">
                    <a:solidFill>
                      <a:srgbClr val="FFFF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Zemunik Donji                         </a:t>
                </a:r>
                <a:endParaRPr lang="hr-HR" sz="1000" b="1" dirty="0">
                  <a:solidFill>
                    <a:srgbClr val="FFFF00"/>
                  </a:solidFill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spcAft>
                    <a:spcPts val="0"/>
                  </a:spcAft>
                </a:pPr>
                <a:r>
                  <a:rPr lang="pt-PT" sz="1800" kern="1200" dirty="0">
                    <a:solidFill>
                      <a:srgbClr val="FFFFFF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</a:t>
                </a:r>
                <a:endParaRPr lang="hr-HR" sz="1000" dirty="0"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D40BBE60-5C26-4898-817F-E1237F6CBA0F}"/>
                  </a:ext>
                </a:extLst>
              </p:cNvPr>
              <p:cNvSpPr/>
              <p:nvPr/>
            </p:nvSpPr>
            <p:spPr>
              <a:xfrm>
                <a:off x="7321870" y="125730"/>
                <a:ext cx="2343150" cy="24688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ABE4442-E573-4FFC-A3C4-2D42CDFB9DA7}"/>
                  </a:ext>
                </a:extLst>
              </p:cNvPr>
              <p:cNvSpPr/>
              <p:nvPr/>
            </p:nvSpPr>
            <p:spPr>
              <a:xfrm>
                <a:off x="9665020" y="125730"/>
                <a:ext cx="2343150" cy="246888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</p:grp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F451F99A-93F5-4697-BB1C-679E95817DF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4407" y="935017"/>
              <a:ext cx="388627" cy="488043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0B3CBB5-7CC4-45FA-8B45-2787B204D5FD}"/>
                </a:ext>
              </a:extLst>
            </p:cNvPr>
            <p:cNvSpPr/>
            <p:nvPr/>
          </p:nvSpPr>
          <p:spPr>
            <a:xfrm>
              <a:off x="-52025" y="2507740"/>
              <a:ext cx="12057525" cy="16475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hr-HR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580A18A-8399-46EE-A1E5-A0DFB07C48EC}"/>
                </a:ext>
              </a:extLst>
            </p:cNvPr>
            <p:cNvSpPr/>
            <p:nvPr/>
          </p:nvSpPr>
          <p:spPr>
            <a:xfrm>
              <a:off x="-84098" y="43906"/>
              <a:ext cx="12090488" cy="12570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hr-HR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A08FFB25-3B80-445A-A993-7C0346DAE4F0}"/>
              </a:ext>
            </a:extLst>
          </p:cNvPr>
          <p:cNvSpPr/>
          <p:nvPr/>
        </p:nvSpPr>
        <p:spPr>
          <a:xfrm>
            <a:off x="2051720" y="4849445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hr-HR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pt-PT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Proračun</a:t>
            </a:r>
            <a:endParaRPr lang="hr-HR" sz="8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pt-PT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u malom</a:t>
            </a:r>
            <a:endParaRPr lang="hr-HR" sz="8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pt-PT" sz="14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</a:t>
            </a:r>
            <a:r>
              <a:rPr lang="pt-PT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 2021. godinu</a:t>
            </a:r>
            <a:endParaRPr lang="hr-HR" sz="8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305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kutnik 6">
            <a:extLst>
              <a:ext uri="{FF2B5EF4-FFF2-40B4-BE49-F238E27FC236}">
                <a16:creationId xmlns:a16="http://schemas.microsoft.com/office/drawing/2014/main" id="{9799D7CD-6B81-4625-BB3C-029AE3CFDBA1}"/>
              </a:ext>
            </a:extLst>
          </p:cNvPr>
          <p:cNvSpPr/>
          <p:nvPr/>
        </p:nvSpPr>
        <p:spPr>
          <a:xfrm>
            <a:off x="683567" y="2348880"/>
            <a:ext cx="7960961" cy="12961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 !</a:t>
            </a:r>
          </a:p>
          <a:p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Dodatne i detaljnije informacije možete pronaći na službenoj mrežnoj stranici Općine Zemunik Donji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DB77545-AB81-4215-A3E2-044F82E7C8F2}"/>
              </a:ext>
            </a:extLst>
          </p:cNvPr>
          <p:cNvSpPr txBox="1"/>
          <p:nvPr/>
        </p:nvSpPr>
        <p:spPr>
          <a:xfrm>
            <a:off x="683567" y="4077072"/>
            <a:ext cx="3698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/>
              <a:t>https://zemunik.hr/proracun-fin.html</a:t>
            </a: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9CB9CFE5-530D-4207-A212-015F8B73FE9F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3CA6A89-1EF7-4FFE-BF9A-F82DAEC2340C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3FF5FA9-4E74-405F-8B58-03E5561359CB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902852DF-E8E8-4D1B-A1A1-032982FAE1D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2509452-669A-49D4-87B8-45762C5ADE66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85039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-73241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hr-HR" sz="2800" b="1" dirty="0"/>
              <a:t>Izvršenje proračuna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4341846"/>
              </p:ext>
            </p:extLst>
          </p:nvPr>
        </p:nvGraphicFramePr>
        <p:xfrm>
          <a:off x="899592" y="1914201"/>
          <a:ext cx="6984776" cy="43951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Pravokutnik 10"/>
          <p:cNvSpPr/>
          <p:nvPr/>
        </p:nvSpPr>
        <p:spPr>
          <a:xfrm>
            <a:off x="899592" y="1085507"/>
            <a:ext cx="6984776" cy="792088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Polugodišnji izvještaj o izvršenju proračuna                  </a:t>
            </a:r>
          </a:p>
          <a:p>
            <a:pPr algn="ctr"/>
            <a:r>
              <a:rPr lang="hr-HR" b="1" dirty="0"/>
              <a:t> Općine Zemunik Donji za 2021. godinu </a:t>
            </a:r>
            <a:endParaRPr lang="hr-HR" b="1" i="1" dirty="0">
              <a:solidFill>
                <a:srgbClr val="FF0000"/>
              </a:solidFill>
            </a:endParaRPr>
          </a:p>
        </p:txBody>
      </p:sp>
      <p:sp>
        <p:nvSpPr>
          <p:cNvPr id="8" name="TextBox 12">
            <a:extLst>
              <a:ext uri="{FF2B5EF4-FFF2-40B4-BE49-F238E27FC236}">
                <a16:creationId xmlns:a16="http://schemas.microsoft.com/office/drawing/2014/main" id="{C2262A57-278D-4C1A-9225-CF96C8B2ACDB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A703D27-A3F1-45AB-9F41-632561CEE0E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6995120" cy="576064"/>
          </a:xfrm>
        </p:spPr>
        <p:txBody>
          <a:bodyPr>
            <a:normAutofit fontScale="90000"/>
          </a:bodyPr>
          <a:lstStyle/>
          <a:p>
            <a:pPr algn="l"/>
            <a:br>
              <a:rPr lang="hr-HR" dirty="0"/>
            </a:br>
            <a:br>
              <a:rPr lang="hr-HR" dirty="0"/>
            </a:br>
            <a:r>
              <a:rPr lang="hr-HR" sz="3100" b="1" dirty="0"/>
              <a:t>Odnos planiranih i ostvarenih prihoda  i primitaka za razdoblje I.-VI. 2021. godine</a:t>
            </a:r>
            <a:br>
              <a:rPr lang="hr-HR" sz="3100" b="1" dirty="0"/>
            </a:br>
            <a:br>
              <a:rPr lang="hr-HR" dirty="0"/>
            </a:br>
            <a:endParaRPr lang="hr-HR" dirty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 dirty="0"/>
          </a:p>
        </p:txBody>
      </p:sp>
      <p:sp>
        <p:nvSpPr>
          <p:cNvPr id="22" name="TextBox 21"/>
          <p:cNvSpPr txBox="1"/>
          <p:nvPr/>
        </p:nvSpPr>
        <p:spPr>
          <a:xfrm>
            <a:off x="4714844" y="928670"/>
            <a:ext cx="44291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16" name="Rectangle 15"/>
          <p:cNvSpPr/>
          <p:nvPr/>
        </p:nvSpPr>
        <p:spPr>
          <a:xfrm>
            <a:off x="4708825" y="2653317"/>
            <a:ext cx="4572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1. Prikaz udjela  grupa prihoda i primitaka u ukupnom ostvarenju</a:t>
            </a:r>
          </a:p>
          <a:p>
            <a:r>
              <a:rPr lang="hr-HR" sz="1100" b="1" dirty="0">
                <a:cs typeface="Arial" pitchFamily="34" charset="0"/>
              </a:rPr>
              <a:t>                     Proračuna Općine Zemunik Donji za razdoblje I.-VI. 2021.g.</a:t>
            </a:r>
          </a:p>
        </p:txBody>
      </p:sp>
      <p:sp>
        <p:nvSpPr>
          <p:cNvPr id="17" name="Naslov 1"/>
          <p:cNvSpPr txBox="1">
            <a:spLocks/>
          </p:cNvSpPr>
          <p:nvPr/>
        </p:nvSpPr>
        <p:spPr>
          <a:xfrm>
            <a:off x="107504" y="1124744"/>
            <a:ext cx="864096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hr-H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hr-H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TextBox 15"/>
          <p:cNvSpPr txBox="1"/>
          <p:nvPr/>
        </p:nvSpPr>
        <p:spPr>
          <a:xfrm>
            <a:off x="-72008" y="2068542"/>
            <a:ext cx="51492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1100" b="1" dirty="0">
              <a:cs typeface="Arial" pitchFamily="34" charset="0"/>
            </a:endParaRPr>
          </a:p>
          <a:p>
            <a:r>
              <a:rPr lang="hr-HR" sz="1100" b="1" dirty="0">
                <a:cs typeface="Arial" pitchFamily="34" charset="0"/>
              </a:rPr>
              <a:t>Tablica 1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Prihodi i primici Proračuna Općine Zemunik Donji za razdoblje I.-VI. 2021.g.</a:t>
            </a:r>
          </a:p>
          <a:p>
            <a:endParaRPr lang="hr-HR" sz="10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2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0562841"/>
              </p:ext>
            </p:extLst>
          </p:nvPr>
        </p:nvGraphicFramePr>
        <p:xfrm>
          <a:off x="71998" y="2484889"/>
          <a:ext cx="4636826" cy="4112465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20448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66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64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88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0158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Naziv</a:t>
                      </a:r>
                      <a:endParaRPr lang="en-US" sz="800" b="1" i="0" u="none" strike="noStrike" dirty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Plan 20</a:t>
                      </a:r>
                      <a:r>
                        <a:rPr lang="hr-HR" sz="8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21.</a:t>
                      </a:r>
                      <a:endParaRPr lang="en-US" sz="800" b="1" i="0" u="none" strike="noStrike" dirty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Ostvareno I.-VI.</a:t>
                      </a:r>
                      <a:r>
                        <a:rPr lang="hr-HR" sz="800" b="1" i="0" u="none" strike="noStrike" baseline="0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hr-HR" sz="8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2021</a:t>
                      </a:r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1" i="0" u="none" strike="noStrike" noProof="0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Udio u ukupnom ostvarenju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093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PRI</a:t>
                      </a:r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HODI POSLOVANJA </a:t>
                      </a: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23.297.000,00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6.109.999,77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99,66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8082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PRIHODI</a:t>
                      </a:r>
                      <a:r>
                        <a:rPr lang="hr-HR" sz="800" b="0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OD POREZA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6.415.500,00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1.379.020,73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22,57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7211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POMOĆI</a:t>
                      </a:r>
                      <a:r>
                        <a:rPr lang="hr-HR" sz="800" b="0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IZ INOZ. I OSTALIH SUBJEKATA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8.999.000,00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716.784,05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11,73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9381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PRIHODI OD IMOVINE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483.800,00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413.996,28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6,78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296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PRIHODI</a:t>
                      </a:r>
                      <a:r>
                        <a:rPr lang="hr-HR" sz="800" b="0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OD ADMINISTRATIVNIH PRISTOJBI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6.613.700,00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3.468.911,70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56,77</a:t>
                      </a: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370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PRIHODI OD PRODAJE PROIZVODA I ROBE, USLUGA,</a:t>
                      </a:r>
                      <a:r>
                        <a:rPr lang="hr-HR" sz="800" b="0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DONACIJA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40.000,00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12.747,47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0,21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296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KAZNE,</a:t>
                      </a:r>
                      <a:r>
                        <a:rPr lang="hr-HR" sz="800" b="0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UPR. MJERE I </a:t>
                      </a:r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OSTALI PRIHODI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85.000,00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97.556,96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1,60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501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PRIHODI</a:t>
                      </a:r>
                      <a:r>
                        <a:rPr lang="hr-HR" sz="800" b="1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OD PRODAJE</a:t>
                      </a:r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NEFIN.</a:t>
                      </a:r>
                      <a:r>
                        <a:rPr lang="hr-HR" sz="800" b="1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IMOVINE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660.000,00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20.982,58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0,34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501">
                <a:tc>
                  <a:txBody>
                    <a:bodyPr/>
                    <a:lstStyle/>
                    <a:p>
                      <a:pPr algn="l" rtl="0" fontAlgn="t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PRIMICI</a:t>
                      </a:r>
                      <a:r>
                        <a:rPr lang="pl-PL" sz="800" b="1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OD</a:t>
                      </a:r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FIN.</a:t>
                      </a:r>
                      <a:r>
                        <a:rPr lang="pl-PL" sz="800" b="1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IMOVINE I ZADUŽIVANJA</a:t>
                      </a:r>
                      <a:endParaRPr lang="pl-PL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10.000.000,00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0,00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hr-HR" sz="800" b="1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0,00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5902">
                <a:tc>
                  <a:txBody>
                    <a:bodyPr/>
                    <a:lstStyle/>
                    <a:p>
                      <a:pPr algn="l" rtl="0" fontAlgn="t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PRIHODI I PRIMICI</a:t>
                      </a: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33.297.000,00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6.109.999,77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3221">
                <a:tc>
                  <a:txBody>
                    <a:bodyPr/>
                    <a:lstStyle/>
                    <a:p>
                      <a:pPr algn="l" rtl="0" fontAlgn="t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REZULTAT POSLOVANJA IZ PRETHODNE GODINE</a:t>
                      </a: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-91.422,78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-91.422,78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7453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UKUPNO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33.205.577,22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6.018.576,99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5" name="Pravokutnik 14"/>
          <p:cNvSpPr/>
          <p:nvPr/>
        </p:nvSpPr>
        <p:spPr>
          <a:xfrm>
            <a:off x="179512" y="1117367"/>
            <a:ext cx="87129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400" b="1" dirty="0"/>
              <a:t>Prihodi i primici Proračuna Općine Zemunik Donji </a:t>
            </a:r>
            <a:r>
              <a:rPr lang="hr-HR" sz="1400" dirty="0"/>
              <a:t>sastoje se od: </a:t>
            </a:r>
          </a:p>
          <a:p>
            <a:pPr>
              <a:buFont typeface="+mj-lt"/>
              <a:buAutoNum type="arabicPeriod"/>
            </a:pPr>
            <a:r>
              <a:rPr lang="hr-HR" sz="1400" dirty="0"/>
              <a:t> prihoda poslovanja, </a:t>
            </a:r>
          </a:p>
          <a:p>
            <a:pPr>
              <a:buFont typeface="+mj-lt"/>
              <a:buAutoNum type="arabicPeriod"/>
            </a:pPr>
            <a:r>
              <a:rPr lang="hr-HR" sz="1400" dirty="0"/>
              <a:t> prihoda od prodaje nefinancijske imovine i </a:t>
            </a:r>
          </a:p>
          <a:p>
            <a:pPr>
              <a:buFont typeface="+mj-lt"/>
              <a:buAutoNum type="arabicPeriod"/>
            </a:pPr>
            <a:r>
              <a:rPr lang="hr-HR" sz="1400" dirty="0"/>
              <a:t> primitaka od financijske imovine i zaduživanja.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A741FF5-35F5-47A7-9F58-03D7A63D57C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19" name="TextBox 12">
            <a:extLst>
              <a:ext uri="{FF2B5EF4-FFF2-40B4-BE49-F238E27FC236}">
                <a16:creationId xmlns:a16="http://schemas.microsoft.com/office/drawing/2014/main" id="{3B51DE96-DC1B-46F4-977C-82329F292248}"/>
              </a:ext>
            </a:extLst>
          </p:cNvPr>
          <p:cNvSpPr txBox="1"/>
          <p:nvPr/>
        </p:nvSpPr>
        <p:spPr>
          <a:xfrm>
            <a:off x="0" y="655771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graphicFrame>
        <p:nvGraphicFramePr>
          <p:cNvPr id="29" name="Chart 28">
            <a:extLst>
              <a:ext uri="{FF2B5EF4-FFF2-40B4-BE49-F238E27FC236}">
                <a16:creationId xmlns:a16="http://schemas.microsoft.com/office/drawing/2014/main" id="{3C5043B9-F7E2-46F3-8253-B7D08B945A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39911475"/>
              </p:ext>
            </p:extLst>
          </p:nvPr>
        </p:nvGraphicFramePr>
        <p:xfrm>
          <a:off x="4211960" y="3126105"/>
          <a:ext cx="5197175" cy="3616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7D77643-A29D-4037-AE90-AB38C21FE34E}"/>
              </a:ext>
            </a:extLst>
          </p:cNvPr>
          <p:cNvSpPr/>
          <p:nvPr/>
        </p:nvSpPr>
        <p:spPr>
          <a:xfrm>
            <a:off x="667847" y="1238419"/>
            <a:ext cx="4696241" cy="11824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97BBAB5F-2B35-46CD-9C37-30364BFA3E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1560" y="3068960"/>
            <a:ext cx="7584215" cy="2210904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AA07925-6857-4360-ACFB-4C09337C01E8}"/>
              </a:ext>
            </a:extLst>
          </p:cNvPr>
          <p:cNvSpPr/>
          <p:nvPr/>
        </p:nvSpPr>
        <p:spPr>
          <a:xfrm>
            <a:off x="724135" y="476672"/>
            <a:ext cx="6120680" cy="152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hr-HR" sz="2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Obrazloženje ostvarenih prihoda i primitaka</a:t>
            </a:r>
          </a:p>
          <a:p>
            <a:pPr>
              <a:spcAft>
                <a:spcPts val="0"/>
              </a:spcAft>
            </a:pPr>
            <a:endParaRPr lang="hr-HR" sz="20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hr-HR" sz="11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hr-HR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hr-HR" sz="1400" dirty="0">
                <a:ea typeface="Times New Roman" panose="02020603050405020304" pitchFamily="18" charset="0"/>
                <a:cs typeface="Times New Roman" panose="02020603050405020304" pitchFamily="18" charset="0"/>
              </a:rPr>
              <a:t>Prihodi i primici proračuna Općine Zemunik Donji planirani su </a:t>
            </a:r>
          </a:p>
          <a:p>
            <a:pPr>
              <a:spcAft>
                <a:spcPts val="0"/>
              </a:spcAft>
            </a:pPr>
            <a:r>
              <a:rPr lang="hr-HR" sz="1400" dirty="0">
                <a:ea typeface="Times New Roman" panose="02020603050405020304" pitchFamily="18" charset="0"/>
                <a:cs typeface="Times New Roman" panose="02020603050405020304" pitchFamily="18" charset="0"/>
              </a:rPr>
              <a:t>u iznosu 33.297.000,00 kuna, a ostvareni su u iznosu</a:t>
            </a:r>
          </a:p>
          <a:p>
            <a:pPr>
              <a:spcAft>
                <a:spcPts val="0"/>
              </a:spcAft>
            </a:pPr>
            <a:r>
              <a:rPr lang="hr-HR" sz="1400" dirty="0">
                <a:ea typeface="Times New Roman" panose="02020603050405020304" pitchFamily="18" charset="0"/>
                <a:cs typeface="Times New Roman" panose="02020603050405020304" pitchFamily="18" charset="0"/>
              </a:rPr>
              <a:t> 6.109.999,77 kuna što je 18% od godišnjeg plana.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3227C70-9AF1-4196-86E5-C8A8FDA9479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12" name="TextBox 12">
            <a:extLst>
              <a:ext uri="{FF2B5EF4-FFF2-40B4-BE49-F238E27FC236}">
                <a16:creationId xmlns:a16="http://schemas.microsoft.com/office/drawing/2014/main" id="{81B6887E-7FC5-4384-B8B0-2441A1204EEA}"/>
              </a:ext>
            </a:extLst>
          </p:cNvPr>
          <p:cNvSpPr txBox="1"/>
          <p:nvPr/>
        </p:nvSpPr>
        <p:spPr>
          <a:xfrm>
            <a:off x="0" y="655771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736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6995120" cy="576064"/>
          </a:xfrm>
        </p:spPr>
        <p:txBody>
          <a:bodyPr>
            <a:normAutofit fontScale="90000"/>
          </a:bodyPr>
          <a:lstStyle/>
          <a:p>
            <a:pPr algn="l"/>
            <a:br>
              <a:rPr lang="hr-HR" dirty="0"/>
            </a:br>
            <a:r>
              <a:rPr lang="hr-HR" sz="3100" b="1" dirty="0"/>
              <a:t>Odnos planiranih i izvršenih rashoda  i  izdataka za razdoblje I.-VI. 2021. godine </a:t>
            </a:r>
            <a:br>
              <a:rPr lang="hr-HR" dirty="0"/>
            </a:br>
            <a:endParaRPr lang="hr-HR" dirty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 dirty="0"/>
          </a:p>
        </p:txBody>
      </p:sp>
      <p:sp>
        <p:nvSpPr>
          <p:cNvPr id="22" name="TextBox 21"/>
          <p:cNvSpPr txBox="1"/>
          <p:nvPr/>
        </p:nvSpPr>
        <p:spPr>
          <a:xfrm>
            <a:off x="4714844" y="980728"/>
            <a:ext cx="44291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graphicFrame>
        <p:nvGraphicFramePr>
          <p:cNvPr id="14" name="Grafikon 13"/>
          <p:cNvGraphicFramePr/>
          <p:nvPr>
            <p:extLst>
              <p:ext uri="{D42A27DB-BD31-4B8C-83A1-F6EECF244321}">
                <p14:modId xmlns:p14="http://schemas.microsoft.com/office/powerpoint/2010/main" val="2222140735"/>
              </p:ext>
            </p:extLst>
          </p:nvPr>
        </p:nvGraphicFramePr>
        <p:xfrm>
          <a:off x="4553945" y="2348880"/>
          <a:ext cx="4536951" cy="4023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718067" y="1940715"/>
            <a:ext cx="44291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 grupa rashoda i izdataka u ukupnom ostvarenju</a:t>
            </a:r>
          </a:p>
          <a:p>
            <a:r>
              <a:rPr lang="hr-HR" sz="1100" b="1" dirty="0">
                <a:cs typeface="Arial" pitchFamily="34" charset="0"/>
              </a:rPr>
              <a:t>                     proračuna Općine Zemunik Donji za razdoblje I.-VI. 2021.g.</a:t>
            </a:r>
          </a:p>
        </p:txBody>
      </p:sp>
      <p:sp>
        <p:nvSpPr>
          <p:cNvPr id="17" name="Naslov 1"/>
          <p:cNvSpPr txBox="1">
            <a:spLocks/>
          </p:cNvSpPr>
          <p:nvPr/>
        </p:nvSpPr>
        <p:spPr>
          <a:xfrm>
            <a:off x="179512" y="1412776"/>
            <a:ext cx="864096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5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Rashodi i izdaci Proračuna </a:t>
            </a:r>
            <a:r>
              <a:rPr lang="hr-HR" sz="5600" b="1" dirty="0">
                <a:latin typeface="+mj-lt"/>
                <a:ea typeface="+mj-ea"/>
                <a:cs typeface="+mj-cs"/>
              </a:rPr>
              <a:t>Općine Zemunik Donji</a:t>
            </a:r>
            <a:r>
              <a:rPr kumimoji="0" lang="hr-HR" sz="5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hr-HR" sz="56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sastoje se od: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hr-HR" sz="56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rashoda poslovanja,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hr-HR" sz="56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rashoda za nabavu nefinancijske imovine i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hr-HR" sz="56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izdataka za financijsku imovinu i otplatu zajmova.</a:t>
            </a:r>
            <a:br>
              <a:rPr kumimoji="0" lang="hr-H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" name="Pravokutnik 20"/>
          <p:cNvSpPr/>
          <p:nvPr/>
        </p:nvSpPr>
        <p:spPr>
          <a:xfrm>
            <a:off x="-31234" y="2329119"/>
            <a:ext cx="510728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Rashodi i izdaci Proračuna Općine Zemunik Donji za razdoblje I.-VI. 2021.g.</a:t>
            </a:r>
          </a:p>
        </p:txBody>
      </p:sp>
      <p:graphicFrame>
        <p:nvGraphicFramePr>
          <p:cNvPr id="23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3879273"/>
              </p:ext>
            </p:extLst>
          </p:nvPr>
        </p:nvGraphicFramePr>
        <p:xfrm>
          <a:off x="107504" y="2623812"/>
          <a:ext cx="4608512" cy="3480755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2015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40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38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53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4772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Naziv</a:t>
                      </a:r>
                      <a:endParaRPr lang="en-US" sz="800" b="1" i="0" u="none" strike="noStrike" dirty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Plan 20</a:t>
                      </a:r>
                      <a:r>
                        <a:rPr lang="hr-HR" sz="8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21.</a:t>
                      </a:r>
                      <a:endParaRPr lang="en-US" sz="800" b="1" i="0" u="none" strike="noStrike" dirty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Izvršeno I.-VI. 2021.g.</a:t>
                      </a:r>
                      <a:endParaRPr lang="en-US" sz="800" b="1" i="0" u="none" strike="noStrike" dirty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1" i="0" u="none" strike="noStrike" noProof="0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Udio u ukupnom ostvarenju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885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RASHODI POSLOVANJA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9.708.000,00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4.587.625,90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71,69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809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hr-HR" sz="800" b="0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RASHODI ZA ZAPOSLENE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2.362.000,00</a:t>
                      </a: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1.247.911,35</a:t>
                      </a: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19,49</a:t>
                      </a: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6948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hr-HR" sz="800" b="0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MATERIJALNI RASHODI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3.456.300,00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1.639.566,97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25,61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9116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hr-HR" sz="800" b="0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FINANCIJSKI RASHODI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146.200,00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58.822,88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0,92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hr-HR" sz="800" b="0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SUBVENCIJE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2.350.000,00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815.885,62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12,75</a:t>
                      </a: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6782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hr-HR" sz="800" b="0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POMOĆI DANE U INOZEMSTVO I UNUTAR OPĆEG PRORAČUNA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21.000,00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269.196,87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4,21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hr-HR" sz="800" b="0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NAKNADE GRAĐA. I KUĆAN. OD                    OSIGURA. I DR. NAKNADE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547.000,00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247.064,60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3,86</a:t>
                      </a: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hr-HR" sz="800" b="0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OSTALI RASHODI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825.500,00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309.175,61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4,83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237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hr-HR" sz="800" b="1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RASHODI ZA NABAVU NEFIN. IMOVINE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23.289.000,00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1.813.162,06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28,33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237">
                <a:tc>
                  <a:txBody>
                    <a:bodyPr/>
                    <a:lstStyle/>
                    <a:p>
                      <a:pPr algn="l" rtl="0" fontAlgn="t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pl-PL" sz="800" b="1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IZDACI ZA FINANCIJSKU IMOVINU I OTPLATE ZAJMOVA</a:t>
                      </a:r>
                      <a:endParaRPr lang="pl-PL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300.000,00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125.100,43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hr-HR" sz="800" b="1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0,00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6885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800" b="1" i="0" u="none" strike="noStrike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 UKUPNO </a:t>
                      </a:r>
                      <a:endParaRPr lang="en-US" sz="800" b="1" i="0" u="none" strike="noStrike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33.297.000,00</a:t>
                      </a:r>
                      <a:endParaRPr lang="en-US" sz="800" b="1" i="0" u="none" strike="noStrike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6.525.886,39</a:t>
                      </a:r>
                      <a:endParaRPr lang="en-US" sz="800" b="1" i="0" u="none" strike="noStrike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hr-HR" sz="800" b="1" i="0" u="none" strike="noStrike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US" sz="800" b="1" i="0" u="none" strike="noStrike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15" name="Picture 14">
            <a:extLst>
              <a:ext uri="{FF2B5EF4-FFF2-40B4-BE49-F238E27FC236}">
                <a16:creationId xmlns:a16="http://schemas.microsoft.com/office/drawing/2014/main" id="{B31B5C8C-5A28-41BA-8251-37B4A2A624F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25" name="TextBox 12">
            <a:extLst>
              <a:ext uri="{FF2B5EF4-FFF2-40B4-BE49-F238E27FC236}">
                <a16:creationId xmlns:a16="http://schemas.microsoft.com/office/drawing/2014/main" id="{56F427D3-D5E0-4FB2-91E8-36BD7280009B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6B1C9A51-5D97-4955-BD7D-4E19DC122B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76399268"/>
              </p:ext>
            </p:extLst>
          </p:nvPr>
        </p:nvGraphicFramePr>
        <p:xfrm>
          <a:off x="4901823" y="2470329"/>
          <a:ext cx="4134673" cy="3766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3FCA235-E5D4-4CD2-9647-031B9DDBF1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5576" y="3068960"/>
            <a:ext cx="7115259" cy="256291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CB46215-9536-41F8-A778-9A1F66E41816}"/>
              </a:ext>
            </a:extLst>
          </p:cNvPr>
          <p:cNvSpPr/>
          <p:nvPr/>
        </p:nvSpPr>
        <p:spPr>
          <a:xfrm>
            <a:off x="683568" y="657948"/>
            <a:ext cx="45356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000" b="1" dirty="0"/>
              <a:t>Obrazloženje izvršenja rashoda i izdataka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0F8950-44E7-4CDB-A971-C09521B141D1}"/>
              </a:ext>
            </a:extLst>
          </p:cNvPr>
          <p:cNvSpPr/>
          <p:nvPr/>
        </p:nvSpPr>
        <p:spPr>
          <a:xfrm>
            <a:off x="755576" y="1429214"/>
            <a:ext cx="4696241" cy="118246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hr-HR" sz="1400" dirty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Rashodi i izdaci proračuna Općine Zemunik Donji planirani su </a:t>
            </a:r>
          </a:p>
          <a:p>
            <a:pPr lvl="0"/>
            <a:r>
              <a:rPr lang="hr-HR" sz="1400" dirty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u iznosu 33.297.000,00 kuna, a ostvareni su u iznosu</a:t>
            </a:r>
          </a:p>
          <a:p>
            <a:pPr lvl="0"/>
            <a:r>
              <a:rPr lang="hr-HR" sz="1400" dirty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6.525.888,39 kuna što je 19% od godišnjeg plana.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A2EB3D1-A598-4181-9A15-5726E60BA5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8" name="TextBox 12">
            <a:extLst>
              <a:ext uri="{FF2B5EF4-FFF2-40B4-BE49-F238E27FC236}">
                <a16:creationId xmlns:a16="http://schemas.microsoft.com/office/drawing/2014/main" id="{45360E3E-6FC2-4EEB-860F-F42FFAB7BD6F}"/>
              </a:ext>
            </a:extLst>
          </p:cNvPr>
          <p:cNvSpPr txBox="1"/>
          <p:nvPr/>
        </p:nvSpPr>
        <p:spPr>
          <a:xfrm>
            <a:off x="0" y="655771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524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6336704" cy="490066"/>
          </a:xfrm>
        </p:spPr>
        <p:txBody>
          <a:bodyPr>
            <a:noAutofit/>
          </a:bodyPr>
          <a:lstStyle/>
          <a:p>
            <a:pPr algn="l"/>
            <a:r>
              <a:rPr lang="hr-HR" sz="2400" b="1" dirty="0"/>
              <a:t>Prikaz prihoda i primitaka Općine Zemunik Donji i proračunskog korisnika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2588565"/>
              </p:ext>
            </p:extLst>
          </p:nvPr>
        </p:nvGraphicFramePr>
        <p:xfrm>
          <a:off x="179513" y="1844824"/>
          <a:ext cx="4824535" cy="323887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162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3752">
                <a:tc>
                  <a:txBody>
                    <a:bodyPr/>
                    <a:lstStyle/>
                    <a:p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NAZIV PRIHODA I PRIMITAKA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Općina Zemunik Donji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Proračunski</a:t>
                      </a:r>
                      <a:r>
                        <a:rPr lang="hr-HR" sz="800" b="1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korisnik</a:t>
                      </a:r>
                      <a:endParaRPr lang="hr-HR" sz="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Ukupno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2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  PRIHODI</a:t>
                      </a:r>
                      <a:r>
                        <a:rPr lang="hr-HR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OD POREZA</a:t>
                      </a:r>
                      <a:endParaRPr lang="hr-H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1.379.020,73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1.379.020,73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92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  POMOĆI</a:t>
                      </a:r>
                      <a:r>
                        <a:rPr lang="hr-HR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IZ INOZEMSTVA</a:t>
                      </a:r>
                      <a:endParaRPr lang="hr-H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716.784,05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716.784,05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92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  PRIHODI OD IMOVINE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412.940,63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1.055,65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413.996,28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5064"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  PRIHODI OD UPRAVNIH</a:t>
                      </a:r>
                      <a:r>
                        <a:rPr lang="hr-HR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</a:t>
                      </a:r>
                    </a:p>
                    <a:p>
                      <a:pPr marL="228600" indent="-228600">
                        <a:buNone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</a:t>
                      </a:r>
                      <a:r>
                        <a:rPr lang="hr-HR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ADMIN. PRISTOJBI</a:t>
                      </a:r>
                      <a:endParaRPr lang="hr-H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3.190.131,01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278.780,69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3.468.911,70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824"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  PRIHODI OD PRODAJE  PROIZV.</a:t>
                      </a:r>
                      <a:r>
                        <a:rPr lang="hr-HR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</a:t>
                      </a:r>
                    </a:p>
                    <a:p>
                      <a:pPr marL="228600" indent="-228600">
                        <a:buNone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</a:t>
                      </a:r>
                      <a:r>
                        <a:rPr lang="hr-HR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ROBE, USLUGA I DONACIJA</a:t>
                      </a:r>
                      <a:endParaRPr lang="hr-H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12.747,47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12.747,47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hr-HR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  PRIHODI IZ NADL. PRORAČUNA </a:t>
                      </a: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OD</a:t>
                      </a:r>
                      <a:r>
                        <a:rPr lang="hr-HR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HZZO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696.608,03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696.608,03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9298"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  KAZNE, UPRAVNE</a:t>
                      </a:r>
                      <a:r>
                        <a:rPr lang="hr-HR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MJERE I OSTALI PRIHODI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97.556,96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97.556,96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3860"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  PRIHODI OD PRODAJE</a:t>
                      </a:r>
                    </a:p>
                    <a:p>
                      <a:pPr marL="228600" indent="-228600">
                        <a:buNone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PROIZVEDENE</a:t>
                      </a:r>
                      <a:r>
                        <a:rPr lang="hr-HR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DUG. IMOVINE</a:t>
                      </a:r>
                      <a:endParaRPr lang="hr-H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20.982,58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20.982,58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9298"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hr-HR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PRIHODI I PRIMICI UKUPNO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5.830.163,43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976.444,37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6.806.607,80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r>
                        <a:rPr lang="hr-H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UDIO U UKUPNIM PRIHODIMA</a:t>
                      </a:r>
                      <a:r>
                        <a:rPr lang="hr-HR" sz="8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 PRIMICIMA (BEZ 92)</a:t>
                      </a:r>
                      <a:endParaRPr lang="hr-HR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85,65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100,00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9" name="Naslov 1"/>
          <p:cNvSpPr txBox="1">
            <a:spLocks/>
          </p:cNvSpPr>
          <p:nvPr/>
        </p:nvSpPr>
        <p:spPr>
          <a:xfrm>
            <a:off x="5292536" y="1192011"/>
            <a:ext cx="385192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Grafikon 3.</a:t>
            </a:r>
            <a:r>
              <a:rPr kumimoji="0" lang="hr-HR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Prikaz udjela </a:t>
            </a:r>
            <a:r>
              <a:rPr lang="hr-HR" sz="1100" b="1" dirty="0">
                <a:latin typeface="+mj-lt"/>
                <a:ea typeface="+mj-ea"/>
                <a:cs typeface="+mj-cs"/>
              </a:rPr>
              <a:t>Općine Zemunik Donji</a:t>
            </a:r>
            <a:r>
              <a:rPr kumimoji="0" lang="hr-HR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i </a:t>
            </a:r>
            <a:r>
              <a:rPr kumimoji="0" lang="hr-HR" sz="11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prorač</a:t>
            </a:r>
            <a:r>
              <a:rPr lang="hr-HR" sz="1100" b="1" dirty="0">
                <a:latin typeface="+mj-lt"/>
                <a:ea typeface="+mj-ea"/>
                <a:cs typeface="+mj-cs"/>
              </a:rPr>
              <a:t>unskog</a:t>
            </a:r>
            <a:r>
              <a:rPr kumimoji="0" lang="hr-HR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hr-HR" sz="1100" b="1" dirty="0">
                <a:latin typeface="+mj-lt"/>
                <a:ea typeface="+mj-ea"/>
                <a:cs typeface="+mj-cs"/>
              </a:rPr>
              <a:t> </a:t>
            </a:r>
            <a:r>
              <a:rPr kumimoji="0" lang="hr-HR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korisnika u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ukupnim prihodima i primicima za razdoblje I.-VI. 2021.g.</a:t>
            </a:r>
          </a:p>
        </p:txBody>
      </p:sp>
      <p:sp>
        <p:nvSpPr>
          <p:cNvPr id="10" name="Pravokutnik 9"/>
          <p:cNvSpPr/>
          <p:nvPr/>
        </p:nvSpPr>
        <p:spPr>
          <a:xfrm>
            <a:off x="179512" y="1340768"/>
            <a:ext cx="4572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r-HR" sz="1100" b="1" dirty="0"/>
              <a:t>Tablica 3. Odnos prihoda i primitaka Općine Zemunik Donji</a:t>
            </a:r>
            <a:br>
              <a:rPr lang="hr-HR" sz="1100" b="1" dirty="0"/>
            </a:br>
            <a:r>
              <a:rPr lang="hr-HR" sz="1100" b="1" dirty="0"/>
              <a:t>                  i proračunskog korisnika za razdoblje I.-VI. 2021.g.</a:t>
            </a:r>
            <a:endParaRPr lang="hr-HR" sz="11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0E618EB-7104-4D14-9BB3-CACBB63176B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7733638D-8A11-4671-B5A0-67152261B852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319AEEE9-2A50-4AD1-A855-E7F4C7020C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2388038"/>
              </p:ext>
            </p:extLst>
          </p:nvPr>
        </p:nvGraphicFramePr>
        <p:xfrm>
          <a:off x="5148064" y="2195382"/>
          <a:ext cx="4144630" cy="4293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67872783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7067128" cy="490066"/>
          </a:xfrm>
        </p:spPr>
        <p:txBody>
          <a:bodyPr>
            <a:noAutofit/>
          </a:bodyPr>
          <a:lstStyle/>
          <a:p>
            <a:pPr algn="l"/>
            <a:r>
              <a:rPr lang="hr-HR" sz="2400" b="1" dirty="0"/>
              <a:t>Prikaz rashoda i izdataka Općine Zemunik Donji i proračunskog korisnika</a:t>
            </a:r>
          </a:p>
        </p:txBody>
      </p:sp>
      <p:graphicFrame>
        <p:nvGraphicFramePr>
          <p:cNvPr id="8" name="Rezervirano mjesto sadržaja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6874925"/>
              </p:ext>
            </p:extLst>
          </p:nvPr>
        </p:nvGraphicFramePr>
        <p:xfrm>
          <a:off x="5220072" y="2132856"/>
          <a:ext cx="4392488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Naslov 1"/>
          <p:cNvSpPr txBox="1">
            <a:spLocks/>
          </p:cNvSpPr>
          <p:nvPr/>
        </p:nvSpPr>
        <p:spPr>
          <a:xfrm>
            <a:off x="5292080" y="1412776"/>
            <a:ext cx="385192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Grafikon </a:t>
            </a:r>
            <a:r>
              <a:rPr lang="hr-HR" sz="1100" b="1" dirty="0">
                <a:latin typeface="+mj-lt"/>
                <a:ea typeface="+mj-ea"/>
                <a:cs typeface="+mj-cs"/>
              </a:rPr>
              <a:t>4</a:t>
            </a:r>
            <a:r>
              <a:rPr kumimoji="0" lang="hr-HR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r>
              <a:rPr kumimoji="0" lang="hr-HR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Prikaz udjela </a:t>
            </a:r>
            <a:r>
              <a:rPr lang="hr-HR" sz="1100" b="1" dirty="0">
                <a:latin typeface="+mj-lt"/>
                <a:ea typeface="+mj-ea"/>
                <a:cs typeface="+mj-cs"/>
              </a:rPr>
              <a:t>Općine Zemunik Donji</a:t>
            </a:r>
            <a:r>
              <a:rPr kumimoji="0" lang="hr-HR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i </a:t>
            </a:r>
            <a:r>
              <a:rPr kumimoji="0" lang="hr-HR" sz="11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prorač</a:t>
            </a:r>
            <a:r>
              <a:rPr lang="hr-HR" sz="1100" b="1" dirty="0">
                <a:latin typeface="+mj-lt"/>
                <a:ea typeface="+mj-ea"/>
                <a:cs typeface="+mj-cs"/>
              </a:rPr>
              <a:t>unskog</a:t>
            </a:r>
            <a:r>
              <a:rPr kumimoji="0" lang="hr-HR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hr-HR" sz="1100" b="1" dirty="0">
                <a:latin typeface="+mj-lt"/>
                <a:ea typeface="+mj-ea"/>
                <a:cs typeface="+mj-cs"/>
              </a:rPr>
              <a:t> </a:t>
            </a:r>
            <a:r>
              <a:rPr kumimoji="0" lang="hr-HR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korisnika u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ukupnim rashodima i izdacima Općine Zemunik Donji</a:t>
            </a:r>
            <a:r>
              <a:rPr lang="hr-HR" sz="1100" b="1" dirty="0">
                <a:latin typeface="+mj-lt"/>
                <a:ea typeface="+mj-ea"/>
                <a:cs typeface="+mj-cs"/>
              </a:rPr>
              <a:t> </a:t>
            </a:r>
            <a:r>
              <a:rPr kumimoji="0" lang="hr-HR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za </a:t>
            </a:r>
            <a:r>
              <a:rPr lang="hr-HR" sz="1100" b="1" dirty="0">
                <a:latin typeface="+mj-lt"/>
                <a:ea typeface="+mj-ea"/>
                <a:cs typeface="+mj-cs"/>
              </a:rPr>
              <a:t>razdoblje I</a:t>
            </a:r>
            <a:r>
              <a:rPr kumimoji="0" lang="hr-HR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.-VI. 2021.g.</a:t>
            </a:r>
          </a:p>
        </p:txBody>
      </p:sp>
      <p:sp>
        <p:nvSpPr>
          <p:cNvPr id="10" name="Pravokutnik 9"/>
          <p:cNvSpPr/>
          <p:nvPr/>
        </p:nvSpPr>
        <p:spPr>
          <a:xfrm>
            <a:off x="179512" y="1340768"/>
            <a:ext cx="4572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r-HR" sz="1100" b="1" dirty="0"/>
              <a:t>Tablica 4. Odnos rashoda i izdataka Općine Zemunik Donji</a:t>
            </a:r>
            <a:br>
              <a:rPr lang="hr-HR" sz="1100" b="1" dirty="0"/>
            </a:br>
            <a:r>
              <a:rPr lang="hr-HR" sz="1100" b="1" dirty="0"/>
              <a:t>                  i proračunskog korisnika za razdoblje I.-VI. 2021.g.</a:t>
            </a:r>
            <a:endParaRPr lang="hr-HR" sz="1100" dirty="0"/>
          </a:p>
        </p:txBody>
      </p:sp>
      <p:graphicFrame>
        <p:nvGraphicFramePr>
          <p:cNvPr id="13" name="Rezervirano mjesto sadržaja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9061055"/>
              </p:ext>
            </p:extLst>
          </p:nvPr>
        </p:nvGraphicFramePr>
        <p:xfrm>
          <a:off x="107503" y="1916832"/>
          <a:ext cx="4896544" cy="3758864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82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8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00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0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3752">
                <a:tc>
                  <a:txBody>
                    <a:bodyPr/>
                    <a:lstStyle/>
                    <a:p>
                      <a:r>
                        <a:rPr lang="hr-HR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NAZIV RASHODA I IZDATAKA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E6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Općina Zemunik Donji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E6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Proračunski</a:t>
                      </a:r>
                      <a:r>
                        <a:rPr lang="hr-HR" sz="8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korisnici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E6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Ukupno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E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2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 RASHODI ZA ZAPOSLENE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602.227,33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645.684,02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1.247.911,35</a:t>
                      </a: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92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 MATERIJALNI RASHODI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1.350.257,95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289.309,02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1.639.566,97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92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 FINANCIJSKI RASHODI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56.087,77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2.735,11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58.822,88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5064"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 SUBVENCIJE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815.885,62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815.885,62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824"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 POMOĆI DANE U INOZEMSTVO</a:t>
                      </a:r>
                    </a:p>
                    <a:p>
                      <a:pPr marL="228600" indent="-228600">
                        <a:buNone/>
                      </a:pPr>
                      <a:r>
                        <a:rPr lang="hr-HR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UNUTAR OPĆEG PRORAČUNA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269.196,87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269.196,87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 NAKNADE</a:t>
                      </a:r>
                      <a:r>
                        <a:rPr lang="hr-HR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GRAĐANIMA I</a:t>
                      </a:r>
                    </a:p>
                    <a:p>
                      <a:pPr marL="228600" indent="-228600">
                        <a:buNone/>
                      </a:pPr>
                      <a:r>
                        <a:rPr lang="hr-HR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KUĆANSTVIMA IZ PRORAČUNA</a:t>
                      </a:r>
                      <a:endParaRPr lang="hr-H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247.064,60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247.064,60</a:t>
                      </a: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9298"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hr-HR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 OSTALI RASHODI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309.175,61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309.175,616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3860">
                <a:tc>
                  <a:txBody>
                    <a:bodyPr/>
                    <a:lstStyle/>
                    <a:p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 RASHODI ZA NABAVU PROIZVEDENE DUGO. IMOVINE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1.748.316,53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5.485,50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1.753.802,03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9298">
                <a:tc>
                  <a:txBody>
                    <a:bodyPr/>
                    <a:lstStyle/>
                    <a:p>
                      <a:r>
                        <a:rPr lang="hr-HR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 RASHODI ZA DODATNA ULAGANJA NA NEFIN.</a:t>
                      </a:r>
                      <a:r>
                        <a:rPr lang="hr-HR" sz="8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IMOVINI</a:t>
                      </a:r>
                      <a:endParaRPr lang="hr-HR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59.356,25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59.356,25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9298"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hr-H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IZDACI  ZA FINANCIJSKU</a:t>
                      </a:r>
                      <a:r>
                        <a:rPr lang="hr-HR" sz="8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IMOVINU I </a:t>
                      </a:r>
                    </a:p>
                    <a:p>
                      <a:pPr marL="228600" indent="-228600">
                        <a:buNone/>
                      </a:pPr>
                      <a:r>
                        <a:rPr lang="hr-HR" sz="8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OTPLATU ZAJMOVA</a:t>
                      </a:r>
                      <a:endParaRPr lang="hr-HR" sz="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125.100,43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marL="0" marR="1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A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r>
                        <a:rPr lang="hr-H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UKUPNO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E6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5.582.668,74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E6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943.213,65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E6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6.525.882,39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E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r>
                        <a:rPr lang="hr-H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UDIO U</a:t>
                      </a:r>
                      <a:r>
                        <a:rPr lang="hr-HR" sz="8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UKUPNIM RASHODIMA I IZDACIMA</a:t>
                      </a:r>
                      <a:endParaRPr lang="hr-HR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E6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85,55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E6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14.45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E6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100,00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E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794A4B6D-2B1B-4635-92B9-7E1D0F1C1D9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14" name="TextBox 12">
            <a:extLst>
              <a:ext uri="{FF2B5EF4-FFF2-40B4-BE49-F238E27FC236}">
                <a16:creationId xmlns:a16="http://schemas.microsoft.com/office/drawing/2014/main" id="{45E66F0D-0614-44B6-B82B-D510AA1A07A9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765781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hr-HR" dirty="0"/>
            </a:br>
            <a:br>
              <a:rPr lang="hr-HR" dirty="0"/>
            </a:br>
            <a:endParaRPr lang="hr-HR" dirty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 dirty="0"/>
          </a:p>
        </p:txBody>
      </p:sp>
      <p:sp>
        <p:nvSpPr>
          <p:cNvPr id="28" name="Naslov 1"/>
          <p:cNvSpPr txBox="1">
            <a:spLocks/>
          </p:cNvSpPr>
          <p:nvPr/>
        </p:nvSpPr>
        <p:spPr>
          <a:xfrm>
            <a:off x="204084" y="516508"/>
            <a:ext cx="7272808" cy="8811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hr-H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Rashodi proračuna </a:t>
            </a:r>
            <a:r>
              <a:rPr lang="hr-HR" sz="7600" b="1" dirty="0">
                <a:latin typeface="+mj-lt"/>
                <a:ea typeface="+mj-ea"/>
                <a:cs typeface="+mj-cs"/>
              </a:rPr>
              <a:t>Općine Zemunik Donji</a:t>
            </a: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po</a:t>
            </a:r>
            <a:r>
              <a:rPr kumimoji="0" lang="hr-HR" sz="76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funkcijskoj </a:t>
            </a:r>
            <a:r>
              <a:rPr lang="hr-HR" sz="7600" b="1" noProof="0" dirty="0">
                <a:latin typeface="+mj-lt"/>
                <a:ea typeface="+mj-ea"/>
                <a:cs typeface="+mj-cs"/>
              </a:rPr>
              <a:t>klasifikaciji</a:t>
            </a:r>
            <a:br>
              <a:rPr kumimoji="0" lang="hr-HR" sz="9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7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0" name="Grafikon 9"/>
          <p:cNvGraphicFramePr/>
          <p:nvPr>
            <p:extLst>
              <p:ext uri="{D42A27DB-BD31-4B8C-83A1-F6EECF244321}">
                <p14:modId xmlns:p14="http://schemas.microsoft.com/office/powerpoint/2010/main" val="948425333"/>
              </p:ext>
            </p:extLst>
          </p:nvPr>
        </p:nvGraphicFramePr>
        <p:xfrm>
          <a:off x="4731858" y="1916832"/>
          <a:ext cx="4392488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63387"/>
              </p:ext>
            </p:extLst>
          </p:nvPr>
        </p:nvGraphicFramePr>
        <p:xfrm>
          <a:off x="323528" y="1916832"/>
          <a:ext cx="4104456" cy="3024336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14925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47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47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23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04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OPIS</a:t>
                      </a:r>
                      <a:endParaRPr lang="hr-H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 2021.</a:t>
                      </a:r>
                      <a:endParaRPr lang="hr-H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Izvršeno I.-VI. 2021.</a:t>
                      </a:r>
                      <a:endParaRPr lang="hr-H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Indeks</a:t>
                      </a:r>
                      <a:endParaRPr lang="hr-H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4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 Opće javne usluge</a:t>
                      </a:r>
                      <a:endParaRPr lang="hr-H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3.410.700,00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2.099.442,31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61,55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74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03 Javni red i sigurnost</a:t>
                      </a:r>
                      <a:endParaRPr lang="hr-H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165.000,00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3.000,00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1,82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74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 Ekonomski poslovi</a:t>
                      </a:r>
                      <a:endParaRPr lang="hr-H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38.000,00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363.413,61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956,35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74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05 Zaštita okoliša</a:t>
                      </a:r>
                      <a:endParaRPr lang="hr-H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943.000,00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56.577,49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2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 Usluge unapređenja stanovanja i </a:t>
                      </a:r>
                      <a:r>
                        <a:rPr lang="hr-HR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zajed</a:t>
                      </a:r>
                      <a:r>
                        <a:rPr lang="hr-H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hr-H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11.570.000,00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2.403.421,16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20,77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74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 Zdravstvo</a:t>
                      </a:r>
                      <a:endParaRPr lang="hr-H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5.000,00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2.000,00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22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 Rekreacija, kultura i religija</a:t>
                      </a:r>
                      <a:endParaRPr lang="hr-H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14.718.000,00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282.655,14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1,92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74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 Obrazovanje</a:t>
                      </a:r>
                      <a:endParaRPr lang="hr-H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1.902.300,00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1.042.457,82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54,80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74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Socijalna zaštita</a:t>
                      </a:r>
                      <a:endParaRPr lang="hr-H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245.000,00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147.820,43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60,33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74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9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UKUPNO</a:t>
                      </a:r>
                      <a:endParaRPr lang="hr-HR" sz="9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32.997.000,00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6.400.787,96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9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19,40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0A314CC6-5F98-4CC0-8377-818650DD565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12" name="TextBox 12">
            <a:extLst>
              <a:ext uri="{FF2B5EF4-FFF2-40B4-BE49-F238E27FC236}">
                <a16:creationId xmlns:a16="http://schemas.microsoft.com/office/drawing/2014/main" id="{9E4F3183-067A-4CFC-B6CF-9575137D454B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884714"/>
      </p:ext>
    </p:extLst>
  </p:cSld>
  <p:clrMapOvr>
    <a:masterClrMapping/>
  </p:clrMapOvr>
  <p:transition spd="slow" advClick="0" advTm="15000"/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17361</TotalTime>
  <Words>956</Words>
  <Application>Microsoft Office PowerPoint</Application>
  <PresentationFormat>On-screen Show (4:3)</PresentationFormat>
  <Paragraphs>324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Arial Narrow</vt:lpstr>
      <vt:lpstr>Calibri</vt:lpstr>
      <vt:lpstr>Gabriola</vt:lpstr>
      <vt:lpstr>Times New Roman</vt:lpstr>
      <vt:lpstr>Office tema</vt:lpstr>
      <vt:lpstr>   POLUGODIŠNJI IZVJEŠTAJ O IZVRŠENJU PRORAČUNA OPĆINE ZEMUNIK DONJI ZA 2021. GODINU - vodič za građane - </vt:lpstr>
      <vt:lpstr>Izvršenje proračuna</vt:lpstr>
      <vt:lpstr>  Odnos planiranih i ostvarenih prihoda  i primitaka za razdoblje I.-VI. 2021. godine  </vt:lpstr>
      <vt:lpstr>PowerPoint Presentation</vt:lpstr>
      <vt:lpstr> Odnos planiranih i izvršenih rashoda  i  izdataka za razdoblje I.-VI. 2021. godine  </vt:lpstr>
      <vt:lpstr>PowerPoint Presentation</vt:lpstr>
      <vt:lpstr>Prikaz prihoda i primitaka Općine Zemunik Donji i proračunskog korisnika</vt:lpstr>
      <vt:lpstr>Prikaz rashoda i izdataka Općine Zemunik Donji i proračunskog korisnika</vt:lpstr>
      <vt:lpstr>  </vt:lpstr>
      <vt:lpstr>PowerPoint Presentation</vt:lpstr>
      <vt:lpstr>PowerPoint Presentation</vt:lpstr>
    </vt:vector>
  </TitlesOfParts>
  <Company>ZADARSKA ŽUPANIJA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POLUGODIŠNJI IZVJEŠTAJ O IZVRŠENJU PRORAČUNA ZADARSKE ŽUPANIJE ZA 2014. g.</dc:title>
  <dc:creator>Luka Nikolac</dc:creator>
  <cp:lastModifiedBy>Korisnik</cp:lastModifiedBy>
  <cp:revision>1499</cp:revision>
  <cp:lastPrinted>2020-09-22T06:48:08Z</cp:lastPrinted>
  <dcterms:created xsi:type="dcterms:W3CDTF">2014-10-06T07:52:48Z</dcterms:created>
  <dcterms:modified xsi:type="dcterms:W3CDTF">2021-09-13T12:10:00Z</dcterms:modified>
</cp:coreProperties>
</file>