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5" r:id="rId7"/>
    <p:sldId id="344" r:id="rId8"/>
    <p:sldId id="343" r:id="rId9"/>
    <p:sldId id="324" r:id="rId10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AF0F0"/>
    <a:srgbClr val="FFFFCC"/>
    <a:srgbClr val="A2CB9B"/>
    <a:srgbClr val="E8F7AF"/>
    <a:srgbClr val="FFFF99"/>
    <a:srgbClr val="C8A094"/>
    <a:srgbClr val="470999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75.709999999999994</c:v>
                </c:pt>
                <c:pt idx="1">
                  <c:v>2.3199999999999998</c:v>
                </c:pt>
                <c:pt idx="2">
                  <c:v>21.97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34.119999999999997</c:v>
                </c:pt>
                <c:pt idx="1">
                  <c:v>64.819999999999993</c:v>
                </c:pt>
                <c:pt idx="2">
                  <c:v>1.06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11,99 %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0,58 %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0,13 %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3,31 %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40,67%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0,03 %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34,69 %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6,69 %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0,86 %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1,05</a:t>
                    </a:r>
                    <a:r>
                      <a:rPr lang="en-US" baseline="0"/>
                      <a:t> 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jabne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11.99</c:v>
                </c:pt>
                <c:pt idx="1">
                  <c:v>0.57999999999999996</c:v>
                </c:pt>
                <c:pt idx="2">
                  <c:v>0.13</c:v>
                </c:pt>
                <c:pt idx="3">
                  <c:v>3.31</c:v>
                </c:pt>
                <c:pt idx="4">
                  <c:v>40.67</c:v>
                </c:pt>
                <c:pt idx="5">
                  <c:v>0.03</c:v>
                </c:pt>
                <c:pt idx="6">
                  <c:v>34.69</c:v>
                </c:pt>
                <c:pt idx="7">
                  <c:v>6.69</c:v>
                </c:pt>
                <c:pt idx="8">
                  <c:v>0.86</c:v>
                </c:pt>
                <c:pt idx="9">
                  <c:v>1.05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28.447.000,00 kn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28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.447.000,00 kn</a:t>
          </a: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28.447.000,00 kn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2022.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18.397.000,00 kn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2023.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16.147.000,00 kn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28.447.000,00 kn</a:t>
          </a: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28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.447.000,00 kn</a:t>
          </a: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2023.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16.147.000,00 kn</a:t>
          </a: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2022.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18.397.000,00 kn</a:t>
          </a: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28.447.000,00 kn</a:t>
          </a: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8" tIns="45685" rIns="91368" bIns="45685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504"/>
            <a:ext cx="5388610" cy="4439841"/>
          </a:xfrm>
          <a:prstGeom prst="rect">
            <a:avLst/>
          </a:prstGeom>
        </p:spPr>
        <p:txBody>
          <a:bodyPr vert="horz" lIns="91368" tIns="45685" rIns="91368" bIns="45685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25.1.2021.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 PRORAČUN OPĆINE ZEMUNIK DONJI ZA 2021. GODINU I PROJEKCIJA ZA 2022. i 2023.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601736" y="6029144"/>
            <a:ext cx="5940528" cy="63524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 </a:t>
            </a: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100" b="1" dirty="0">
                <a:solidFill>
                  <a:srgbClr val="002060"/>
                </a:solidFill>
              </a:rPr>
              <a:t>Zemunik Donji, prosinac 2020.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Općine Zemunik Donji za 2021. godinu</a:t>
            </a:r>
            <a:br>
              <a:rPr lang="hr-HR" sz="2800" b="1" dirty="0"/>
            </a:br>
            <a:r>
              <a:rPr lang="hr-HR" sz="2800" b="1" dirty="0"/>
              <a:t> i projekcija za 2022. i 2023.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4100345315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4237399913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1228"/>
              </p:ext>
            </p:extLst>
          </p:nvPr>
        </p:nvGraphicFramePr>
        <p:xfrm>
          <a:off x="107504" y="2610694"/>
          <a:ext cx="5832648" cy="369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336155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kn)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2020.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2021.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16.560.000,00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21.537.000,00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75,71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4.351.000,00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5.415.500,00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19,04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5.299.500,00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8.999.000,00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31,63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554.000,00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483.800,00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6.215.500,00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6.513.700,00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22,9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2,32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/>
                        <a:t>6.250.000,00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6.250.000,00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/>
                        <a:t>21,97</a:t>
                      </a:r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UKUPNO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23.470.000,00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28.447.000,00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2021.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187546"/>
              </p:ext>
            </p:extLst>
          </p:nvPr>
        </p:nvGraphicFramePr>
        <p:xfrm>
          <a:off x="4572000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za 2021.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393644"/>
              </p:ext>
            </p:extLst>
          </p:nvPr>
        </p:nvGraphicFramePr>
        <p:xfrm>
          <a:off x="179513" y="2589223"/>
          <a:ext cx="5249745" cy="3816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34819151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569226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335189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2020.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7.372.000,00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9.708.000,00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34,12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2.114.000,00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2.362.000,00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8,30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3.702.500,00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3.456.300,00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12,15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146.200.00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0,51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350.000,00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2.350.000,00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8,26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20.000,00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21.000,00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0,08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527.000,00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547.000,00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1,92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512.500,00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825.500,00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2,90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14.158.000,00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18.439.000,00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64,82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1.940.000,00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23.470.000,00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28.447.000,00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62804" y="2278797"/>
            <a:ext cx="47525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Zadarske županije za 2021.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468599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za 2021.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123060"/>
              </p:ext>
            </p:extLst>
          </p:nvPr>
        </p:nvGraphicFramePr>
        <p:xfrm>
          <a:off x="170700" y="2094136"/>
          <a:ext cx="4563611" cy="4134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664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545650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71214411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2020.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3.180.000,00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3.410.700,00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11,99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160.000,00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165.000,00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0,58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0,13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911.000,00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943.000,00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3,31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6.755.000,00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11.570.000,00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40,67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8.678.000,00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9.868.000,00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34,69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1.566.000,00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1.902.300,00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6,69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1.940.000,00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1,05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23.470.000,00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28.447.000,00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2021.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2114577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2021.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20125B-EA00-470B-8E1A-06D6D873FB0A}"/>
              </a:ext>
            </a:extLst>
          </p:cNvPr>
          <p:cNvSpPr/>
          <p:nvPr/>
        </p:nvSpPr>
        <p:spPr>
          <a:xfrm>
            <a:off x="-108520" y="260648"/>
            <a:ext cx="80573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</a:p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2021.godini</a:t>
            </a:r>
            <a:endParaRPr lang="en-US" sz="2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711790-8F5C-4E04-8B63-65E92859563D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D991C8F-FEBF-4E67-8CAA-8A3FCEF436A1}"/>
              </a:ext>
            </a:extLst>
          </p:cNvPr>
          <p:cNvSpPr/>
          <p:nvPr/>
        </p:nvSpPr>
        <p:spPr>
          <a:xfrm>
            <a:off x="601004" y="2684747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B5F7F7-52CA-4C7C-AD91-07CA7D904C13}"/>
              </a:ext>
            </a:extLst>
          </p:cNvPr>
          <p:cNvSpPr/>
          <p:nvPr/>
        </p:nvSpPr>
        <p:spPr>
          <a:xfrm>
            <a:off x="617712" y="3735616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1E6A8EF-118F-4FA3-916C-15291472FADA}"/>
              </a:ext>
            </a:extLst>
          </p:cNvPr>
          <p:cNvSpPr/>
          <p:nvPr/>
        </p:nvSpPr>
        <p:spPr>
          <a:xfrm>
            <a:off x="601004" y="4985130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B3EA0DA-3C7B-4964-B665-72D0B820A8D5}"/>
              </a:ext>
            </a:extLst>
          </p:cNvPr>
          <p:cNvSpPr/>
          <p:nvPr/>
        </p:nvSpPr>
        <p:spPr>
          <a:xfrm>
            <a:off x="623511" y="6035999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31B660-098D-4725-917F-AD73E3077824}"/>
              </a:ext>
            </a:extLst>
          </p:cNvPr>
          <p:cNvSpPr/>
          <p:nvPr/>
        </p:nvSpPr>
        <p:spPr>
          <a:xfrm>
            <a:off x="4788024" y="1602239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3529FF-CD92-412E-9B57-5776DCC98C4F}"/>
              </a:ext>
            </a:extLst>
          </p:cNvPr>
          <p:cNvSpPr txBox="1"/>
          <p:nvPr/>
        </p:nvSpPr>
        <p:spPr>
          <a:xfrm>
            <a:off x="1564984" y="1574341"/>
            <a:ext cx="14506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Sportska dvorana</a:t>
            </a:r>
          </a:p>
          <a:p>
            <a:endParaRPr lang="hr-HR" sz="1400" dirty="0"/>
          </a:p>
          <a:p>
            <a:r>
              <a:rPr lang="hr-HR" sz="1400" dirty="0"/>
              <a:t>7.500.000,00 kn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33CB1-3179-4CDA-AAC8-78D4FC8EFB25}"/>
              </a:ext>
            </a:extLst>
          </p:cNvPr>
          <p:cNvSpPr txBox="1"/>
          <p:nvPr/>
        </p:nvSpPr>
        <p:spPr>
          <a:xfrm>
            <a:off x="1564984" y="2690336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800.000,00 kn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7B42F-8F88-4042-A9ED-3B5EBC14A53B}"/>
              </a:ext>
            </a:extLst>
          </p:cNvPr>
          <p:cNvSpPr txBox="1"/>
          <p:nvPr/>
        </p:nvSpPr>
        <p:spPr>
          <a:xfrm>
            <a:off x="1547662" y="3735616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600.000,00 kn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D67AE4-8941-4E55-A9FD-018809453E32}"/>
              </a:ext>
            </a:extLst>
          </p:cNvPr>
          <p:cNvSpPr txBox="1"/>
          <p:nvPr/>
        </p:nvSpPr>
        <p:spPr>
          <a:xfrm>
            <a:off x="1547662" y="4889750"/>
            <a:ext cx="17917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Spomenik nadbiskupu</a:t>
            </a:r>
          </a:p>
          <a:p>
            <a:r>
              <a:rPr lang="hr-HR" sz="1400" dirty="0"/>
              <a:t>Ivanu </a:t>
            </a:r>
            <a:r>
              <a:rPr lang="hr-HR" sz="1400" dirty="0" err="1"/>
              <a:t>Prenđi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300.000,00 kn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8F1DA-988B-4735-A148-EDBCCFC10CB8}"/>
              </a:ext>
            </a:extLst>
          </p:cNvPr>
          <p:cNvSpPr txBox="1"/>
          <p:nvPr/>
        </p:nvSpPr>
        <p:spPr>
          <a:xfrm>
            <a:off x="1530990" y="6043884"/>
            <a:ext cx="18924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elektro mreže</a:t>
            </a:r>
          </a:p>
          <a:p>
            <a:endParaRPr lang="hr-HR" sz="1400" dirty="0"/>
          </a:p>
          <a:p>
            <a:r>
              <a:rPr lang="hr-HR" sz="1400" dirty="0"/>
              <a:t>500.000,00 kn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CA279-EB08-4A42-A333-531FAF358734}"/>
              </a:ext>
            </a:extLst>
          </p:cNvPr>
          <p:cNvSpPr txBox="1"/>
          <p:nvPr/>
        </p:nvSpPr>
        <p:spPr>
          <a:xfrm>
            <a:off x="5782587" y="1580956"/>
            <a:ext cx="17538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trafostanice</a:t>
            </a:r>
          </a:p>
          <a:p>
            <a:endParaRPr lang="hr-HR" sz="1400" dirty="0"/>
          </a:p>
          <a:p>
            <a:r>
              <a:rPr lang="hr-HR" sz="1400" dirty="0"/>
              <a:t>1.000.000,00 kn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198EA7A-5384-495D-8764-68E20F8BED54}"/>
              </a:ext>
            </a:extLst>
          </p:cNvPr>
          <p:cNvSpPr/>
          <p:nvPr/>
        </p:nvSpPr>
        <p:spPr>
          <a:xfrm>
            <a:off x="4788024" y="2667894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85B77D-8BB2-47FF-8AD4-29C46F2BD873}"/>
              </a:ext>
            </a:extLst>
          </p:cNvPr>
          <p:cNvSpPr txBox="1"/>
          <p:nvPr/>
        </p:nvSpPr>
        <p:spPr>
          <a:xfrm>
            <a:off x="5727602" y="2582614"/>
            <a:ext cx="27899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Ugradnja sistema grijanja i hlađenja</a:t>
            </a:r>
          </a:p>
          <a:p>
            <a:r>
              <a:rPr lang="hr-HR" sz="1400" dirty="0"/>
              <a:t> u Crkvu sv. Josipa</a:t>
            </a:r>
          </a:p>
          <a:p>
            <a:endParaRPr lang="hr-HR" sz="1400" dirty="0"/>
          </a:p>
          <a:p>
            <a:r>
              <a:rPr lang="hr-HR" sz="1400" dirty="0"/>
              <a:t>300.000,00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BE05437-EB5D-4785-96DE-C5DEB27B6A89}"/>
              </a:ext>
            </a:extLst>
          </p:cNvPr>
          <p:cNvSpPr/>
          <p:nvPr/>
        </p:nvSpPr>
        <p:spPr>
          <a:xfrm>
            <a:off x="4788024" y="3733549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8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4265B6-2B97-48DD-B36A-90B5E8094CA9}"/>
              </a:ext>
            </a:extLst>
          </p:cNvPr>
          <p:cNvSpPr/>
          <p:nvPr/>
        </p:nvSpPr>
        <p:spPr>
          <a:xfrm>
            <a:off x="4815921" y="4689723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BAE2B-B556-42D9-A3E3-FB4E5C32FBC8}"/>
              </a:ext>
            </a:extLst>
          </p:cNvPr>
          <p:cNvSpPr txBox="1"/>
          <p:nvPr/>
        </p:nvSpPr>
        <p:spPr>
          <a:xfrm>
            <a:off x="5780328" y="3687479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2.000.000,00 kn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8F0B48-D2A6-4779-9586-A4ADBA16E7C2}"/>
              </a:ext>
            </a:extLst>
          </p:cNvPr>
          <p:cNvSpPr txBox="1"/>
          <p:nvPr/>
        </p:nvSpPr>
        <p:spPr>
          <a:xfrm>
            <a:off x="5803086" y="4644717"/>
            <a:ext cx="21836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nogostupa:</a:t>
            </a:r>
          </a:p>
          <a:p>
            <a:endParaRPr lang="hr-HR" sz="1400" dirty="0"/>
          </a:p>
          <a:p>
            <a:r>
              <a:rPr lang="hr-HR" sz="1400" dirty="0"/>
              <a:t>Smoković- 1.300.000,00 kn</a:t>
            </a:r>
          </a:p>
          <a:p>
            <a:r>
              <a:rPr lang="hr-HR" sz="1400" dirty="0"/>
              <a:t>Lužine-          500.000,00 kn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119060F-D0E2-42AF-839B-5381F97C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6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667312"/>
              </p:ext>
            </p:extLst>
          </p:nvPr>
        </p:nvGraphicFramePr>
        <p:xfrm>
          <a:off x="611560" y="1667496"/>
          <a:ext cx="6480720" cy="4442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261780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ZAMJENIK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Dražić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091 610 1256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donacelnik@zemunik.hr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KOMUNALNO REDARSTVO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2021.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14601</TotalTime>
  <Words>743</Words>
  <Application>Microsoft Office PowerPoint</Application>
  <PresentationFormat>On-screen Show (4:3)</PresentationFormat>
  <Paragraphs>292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 PRORAČUN OPĆINE ZEMUNIK DONJI ZA 2021. GODINU I PROJEKCIJA ZA 2022. i 2023. GODINU - vodič za građane - </vt:lpstr>
      <vt:lpstr>Proračun Općine Zemunik Donji za 2021. godinu  i projekcija za 2022. i 2023. godinu</vt:lpstr>
      <vt:lpstr>Prihodi i primici Proračuna Općine Zemunik Donji</vt:lpstr>
      <vt:lpstr>Rashodi i izdaci Proračuna Općine Zemunik Donji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1314</cp:revision>
  <cp:lastPrinted>2020-11-16T09:13:37Z</cp:lastPrinted>
  <dcterms:created xsi:type="dcterms:W3CDTF">2014-10-06T07:52:48Z</dcterms:created>
  <dcterms:modified xsi:type="dcterms:W3CDTF">2021-01-25T10:20:05Z</dcterms:modified>
</cp:coreProperties>
</file>