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333" r:id="rId3"/>
    <p:sldId id="340" r:id="rId4"/>
    <p:sldId id="341" r:id="rId5"/>
    <p:sldId id="342" r:id="rId6"/>
    <p:sldId id="345" r:id="rId7"/>
    <p:sldId id="344" r:id="rId8"/>
    <p:sldId id="343" r:id="rId9"/>
    <p:sldId id="324" r:id="rId10"/>
  </p:sldIdLst>
  <p:sldSz cx="9144000" cy="6858000" type="screen4x3"/>
  <p:notesSz cx="6735763" cy="98663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0F0"/>
    <a:srgbClr val="FFFFCC"/>
    <a:srgbClr val="A2CB9B"/>
    <a:srgbClr val="E8F7AF"/>
    <a:srgbClr val="FFFF99"/>
    <a:srgbClr val="C8A094"/>
    <a:srgbClr val="470999"/>
    <a:srgbClr val="006666"/>
    <a:srgbClr val="567A5F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 teme 1 - Isticanj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 teme 1 - Isticanj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il teme 1 - Isticanj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03447BB-5D67-496B-8E87-E561075AD55C}" styleName="Tamni stil 1 - Isticanj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amni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rednji stil 1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52" autoAdjust="0"/>
    <p:restoredTop sz="95195" autoAdjust="0"/>
  </p:normalViewPr>
  <p:slideViewPr>
    <p:cSldViewPr>
      <p:cViewPr varScale="1">
        <p:scale>
          <a:sx n="86" d="100"/>
          <a:sy n="86" d="100"/>
        </p:scale>
        <p:origin x="92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568585958005248"/>
          <c:y val="0.1489712106299213"/>
          <c:w val="0.35362844488188977"/>
          <c:h val="0.5304426673228346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explosion val="7"/>
          <c:dPt>
            <c:idx val="0"/>
            <c:bubble3D val="0"/>
            <c:explosion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  <a:bevelB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3-BEB8-4387-83D1-803B74A14E8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2-BEB8-4387-83D1-803B74A14E8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BEB8-4387-83D1-803B74A14E8D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66C8-4926-BC53-F97504DAD9D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PRIHODI POSLOVANJA</c:v>
                </c:pt>
                <c:pt idx="1">
                  <c:v>PRIHODI OD PRODAJE NEFINANCIJSKE IMOVINE</c:v>
                </c:pt>
                <c:pt idx="2">
                  <c:v>PRIMICI OD FINAN.IMOVINE I ZADUŽIVANJA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75.709999999999994</c:v>
                </c:pt>
                <c:pt idx="1">
                  <c:v>2.3199999999999998</c:v>
                </c:pt>
                <c:pt idx="2">
                  <c:v>21.97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B8-4387-83D1-803B74A14E8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65100" prst="coolSlant"/>
              <a:contourClr>
                <a:srgbClr val="000000"/>
              </a:contourClr>
            </a:sp3d>
          </c:spPr>
          <c:explosion val="4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9D3F-4530-A0D9-2647AC9CC084}"/>
              </c:ext>
            </c:extLst>
          </c:dPt>
          <c:dPt>
            <c:idx val="1"/>
            <c:bubble3D val="0"/>
            <c:explosion val="5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D3F-4530-A0D9-2647AC9CC08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D0E-49CC-8F99-4043FBA95C2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D0E-49CC-8F99-4043FBA95C2A}"/>
              </c:ext>
            </c:extLst>
          </c:dPt>
          <c:dLbls>
            <c:spPr>
              <a:noFill/>
              <a:ln>
                <a:solidFill>
                  <a:schemeClr val="accent2">
                    <a:lumMod val="75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RASHODI POSLOVANJA</c:v>
                </c:pt>
                <c:pt idx="1">
                  <c:v>RASHODI ZA NABAVU NEFINANCIJSKE IMOVINE</c:v>
                </c:pt>
                <c:pt idx="2">
                  <c:v>IZDACI ZA FINAN.IMOVINU I OTPLATE ZAJMOVA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34.119999999999997</c:v>
                </c:pt>
                <c:pt idx="1">
                  <c:v>64.819999999999993</c:v>
                </c:pt>
                <c:pt idx="2">
                  <c:v>1.06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3F-4530-A0D9-2647AC9CC0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650926584282577"/>
          <c:y val="0.14800837247591797"/>
          <c:w val="0.52347110533587571"/>
          <c:h val="0.7779078736242420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11,99 %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E66-4C75-A743-35657C6A7E2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0,58 %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E66-4C75-A743-35657C6A7E2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0,13 %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E66-4C75-A743-35657C6A7E2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3,31 %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E66-4C75-A743-35657C6A7E2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40,67%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E66-4C75-A743-35657C6A7E2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0,03 %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E66-4C75-A743-35657C6A7E2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34,69 %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E66-4C75-A743-35657C6A7E2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6,69 %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E66-4C75-A743-35657C6A7E2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0,86 %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E66-4C75-A743-35657C6A7E2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1,05</a:t>
                    </a:r>
                    <a:r>
                      <a:rPr lang="en-US" baseline="0"/>
                      <a:t> %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E66-4C75-A743-35657C6A7E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Opće jabne usluge</c:v>
                </c:pt>
                <c:pt idx="1">
                  <c:v>Javni red i sigurnost</c:v>
                </c:pt>
                <c:pt idx="2">
                  <c:v>Ekonomski poslovi</c:v>
                </c:pt>
                <c:pt idx="3">
                  <c:v>Zaštita okoliša</c:v>
                </c:pt>
                <c:pt idx="4">
                  <c:v>Usluge unapređenja stanovanja zajednice</c:v>
                </c:pt>
                <c:pt idx="5">
                  <c:v>Zdravstvo</c:v>
                </c:pt>
                <c:pt idx="6">
                  <c:v>Rekreacija, kultura i religija</c:v>
                </c:pt>
                <c:pt idx="7">
                  <c:v>Obrazovanje</c:v>
                </c:pt>
                <c:pt idx="8">
                  <c:v>Socijalna zaštita</c:v>
                </c:pt>
                <c:pt idx="9">
                  <c:v>Izdaci za finan.imovinu i otplate zajmova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 formatCode="0.00%">
                  <c:v>11.99</c:v>
                </c:pt>
                <c:pt idx="1">
                  <c:v>0.57999999999999996</c:v>
                </c:pt>
                <c:pt idx="2">
                  <c:v>0.13</c:v>
                </c:pt>
                <c:pt idx="3">
                  <c:v>3.31</c:v>
                </c:pt>
                <c:pt idx="4">
                  <c:v>40.67</c:v>
                </c:pt>
                <c:pt idx="5">
                  <c:v>0.03</c:v>
                </c:pt>
                <c:pt idx="6">
                  <c:v>34.69</c:v>
                </c:pt>
                <c:pt idx="7">
                  <c:v>6.69</c:v>
                </c:pt>
                <c:pt idx="8">
                  <c:v>0.86</c:v>
                </c:pt>
                <c:pt idx="9">
                  <c:v>1.05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66-4C75-A743-35657C6A7E2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743998015"/>
        <c:axId val="815065487"/>
      </c:barChart>
      <c:catAx>
        <c:axId val="7439980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815065487"/>
        <c:crosses val="autoZero"/>
        <c:auto val="1"/>
        <c:lblAlgn val="ctr"/>
        <c:lblOffset val="100"/>
        <c:noMultiLvlLbl val="0"/>
      </c:catAx>
      <c:valAx>
        <c:axId val="815065487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743998015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accent2">
          <a:lumMod val="75000"/>
        </a:schemeClr>
      </a:solidFill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rgbClr val="002060"/>
              </a:solidFill>
            </a:rPr>
            <a:t>Prihodi i primici </a:t>
          </a:r>
          <a:r>
            <a:rPr lang="hr-HR" b="1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b="1" dirty="0">
              <a:solidFill>
                <a:srgbClr val="002060"/>
              </a:solidFill>
            </a:rPr>
            <a:t> 28.447.000,00 kn</a:t>
          </a:r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chemeClr val="tx2">
                  <a:lumMod val="75000"/>
                </a:schemeClr>
              </a:solidFill>
            </a:rPr>
            <a:t>Rashodi i izdaci </a:t>
          </a:r>
          <a:r>
            <a:rPr lang="hr-HR" b="1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rPr>
            <a:t>→ 28</a:t>
          </a:r>
          <a:r>
            <a:rPr lang="hr-HR" b="1" dirty="0">
              <a:solidFill>
                <a:schemeClr val="tx2">
                  <a:lumMod val="75000"/>
                </a:schemeClr>
              </a:solidFill>
            </a:rPr>
            <a:t>.447.000,00 kn</a:t>
          </a:r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</dgm:pt>
    <dgm:pt modelId="{A414F0C5-DD5C-4066-95F0-4F7FA91A38E9}" type="pres">
      <dgm:prSet presAssocID="{1DB8DC99-D35A-4223-BD85-F68ED6C62FF2}" presName="parentLin" presStyleCnt="0"/>
      <dgm:spPr/>
    </dgm:pt>
    <dgm:pt modelId="{E8196252-B420-43E8-9828-3124379EC670}" type="pres">
      <dgm:prSet presAssocID="{1DB8DC99-D35A-4223-BD85-F68ED6C62FF2}" presName="parentLeftMargin" presStyleLbl="node1" presStyleIdx="0" presStyleCnt="2"/>
      <dgm:spPr/>
    </dgm:pt>
    <dgm:pt modelId="{4981C8DB-4C1C-4358-8500-B5F48EC7587F}" type="pres">
      <dgm:prSet presAssocID="{1DB8DC99-D35A-4223-BD85-F68ED6C62FF2}" presName="parentText" presStyleLbl="node1" presStyleIdx="0" presStyleCnt="2" custScaleX="142857">
        <dgm:presLayoutVars>
          <dgm:chMax val="0"/>
          <dgm:bulletEnabled val="1"/>
        </dgm:presLayoutVars>
      </dgm:prSet>
      <dgm:spPr/>
    </dgm:pt>
    <dgm:pt modelId="{3E27C463-2134-4CE2-81B9-CBA843123559}" type="pres">
      <dgm:prSet presAssocID="{1DB8DC99-D35A-4223-BD85-F68ED6C62FF2}" presName="negativeSpace" presStyleCnt="0"/>
      <dgm:spPr/>
    </dgm:pt>
    <dgm:pt modelId="{2D8D9B7F-F6B7-4DC9-82B7-BA53D1BBE431}" type="pres">
      <dgm:prSet presAssocID="{1DB8DC99-D35A-4223-BD85-F68ED6C62FF2}" presName="childText" presStyleLbl="conFgAcc1" presStyleIdx="0" presStyleCnt="2">
        <dgm:presLayoutVars>
          <dgm:bulletEnabled val="1"/>
        </dgm:presLayoutVars>
      </dgm:prSet>
      <dgm:spPr/>
    </dgm:pt>
    <dgm:pt modelId="{E1928073-0EDE-46F4-95EC-15E5C6208B1E}" type="pres">
      <dgm:prSet presAssocID="{74A7E9DE-96A0-4811-8EBA-D02691DF4983}" presName="spaceBetweenRectangles" presStyleCnt="0"/>
      <dgm:spPr/>
    </dgm:pt>
    <dgm:pt modelId="{52E95BF8-B6B9-4E21-8294-434A245A2965}" type="pres">
      <dgm:prSet presAssocID="{E3160682-CCB9-4AF6-880E-2F87ECC66255}" presName="parentLin" presStyleCnt="0"/>
      <dgm:spPr/>
    </dgm:pt>
    <dgm:pt modelId="{67D96E31-69C4-44F9-AAA6-6D4114640D9F}" type="pres">
      <dgm:prSet presAssocID="{E3160682-CCB9-4AF6-880E-2F87ECC66255}" presName="parentLeftMargin" presStyleLbl="node1" presStyleIdx="0" presStyleCnt="2"/>
      <dgm:spPr/>
    </dgm:pt>
    <dgm:pt modelId="{45186DC0-E01C-49BC-979F-F37A4A4E2488}" type="pres">
      <dgm:prSet presAssocID="{E3160682-CCB9-4AF6-880E-2F87ECC66255}" presName="parentText" presStyleLbl="node1" presStyleIdx="1" presStyleCnt="2" custScaleX="142857">
        <dgm:presLayoutVars>
          <dgm:chMax val="0"/>
          <dgm:bulletEnabled val="1"/>
        </dgm:presLayoutVars>
      </dgm:prSet>
      <dgm:spPr/>
    </dgm:pt>
    <dgm:pt modelId="{BBD03EC6-1DA2-4128-BC41-7056DDF393FE}" type="pres">
      <dgm:prSet presAssocID="{E3160682-CCB9-4AF6-880E-2F87ECC66255}" presName="negativeSpace" presStyleCnt="0"/>
      <dgm:spPr/>
    </dgm:pt>
    <dgm:pt modelId="{D69C3A2C-23A7-4093-9185-2F5E434868C1}" type="pres">
      <dgm:prSet presAssocID="{E3160682-CCB9-4AF6-880E-2F87ECC6625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BF3FA19-20E5-4227-BB21-92FC884D245D}" type="presOf" srcId="{1DB8DC99-D35A-4223-BD85-F68ED6C62FF2}" destId="{4981C8DB-4C1C-4358-8500-B5F48EC7587F}" srcOrd="1" destOrd="0" presId="urn:microsoft.com/office/officeart/2005/8/layout/list1"/>
    <dgm:cxn modelId="{F0CA0937-BF79-4A5D-86DB-9A8B2CED6723}" type="presOf" srcId="{E3160682-CCB9-4AF6-880E-2F87ECC66255}" destId="{67D96E31-69C4-44F9-AAA6-6D4114640D9F}" srcOrd="0" destOrd="0" presId="urn:microsoft.com/office/officeart/2005/8/layout/list1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6E1176B1-7FB5-4BB8-9932-6A18C533DAE0}" type="presOf" srcId="{1DB8DC99-D35A-4223-BD85-F68ED6C62FF2}" destId="{E8196252-B420-43E8-9828-3124379EC670}" srcOrd="0" destOrd="0" presId="urn:microsoft.com/office/officeart/2005/8/layout/list1"/>
    <dgm:cxn modelId="{23BA60C3-43D9-4382-98CD-B761217A7C89}" srcId="{D954B905-DF12-44A7-97FF-FEADA0BAC1C6}" destId="{E3160682-CCB9-4AF6-880E-2F87ECC66255}" srcOrd="1" destOrd="0" parTransId="{1090C4C3-3CC2-4D88-80CE-12BBD8EF511A}" sibTransId="{9932B054-E083-4BB4-A81D-7F73A35B037A}"/>
    <dgm:cxn modelId="{52765DD8-C11C-461B-9A1B-9FFFD1D6372E}" type="presOf" srcId="{E3160682-CCB9-4AF6-880E-2F87ECC66255}" destId="{45186DC0-E01C-49BC-979F-F37A4A4E2488}" srcOrd="1" destOrd="0" presId="urn:microsoft.com/office/officeart/2005/8/layout/list1"/>
    <dgm:cxn modelId="{F7CF89F9-DD34-4A25-88E6-B271F64F3DD6}" type="presOf" srcId="{D954B905-DF12-44A7-97FF-FEADA0BAC1C6}" destId="{AFE17CD3-89E7-438D-9FE0-89070C29B761}" srcOrd="0" destOrd="0" presId="urn:microsoft.com/office/officeart/2005/8/layout/list1"/>
    <dgm:cxn modelId="{6F80C0E0-FB8B-42D9-868A-B287D74A65EE}" type="presParOf" srcId="{AFE17CD3-89E7-438D-9FE0-89070C29B761}" destId="{A414F0C5-DD5C-4066-95F0-4F7FA91A38E9}" srcOrd="0" destOrd="0" presId="urn:microsoft.com/office/officeart/2005/8/layout/list1"/>
    <dgm:cxn modelId="{03073899-AB96-4D57-9CE9-B4F2FBCA9E06}" type="presParOf" srcId="{A414F0C5-DD5C-4066-95F0-4F7FA91A38E9}" destId="{E8196252-B420-43E8-9828-3124379EC670}" srcOrd="0" destOrd="0" presId="urn:microsoft.com/office/officeart/2005/8/layout/list1"/>
    <dgm:cxn modelId="{5D0C0EB9-D574-4C48-B701-F470C2069151}" type="presParOf" srcId="{A414F0C5-DD5C-4066-95F0-4F7FA91A38E9}" destId="{4981C8DB-4C1C-4358-8500-B5F48EC7587F}" srcOrd="1" destOrd="0" presId="urn:microsoft.com/office/officeart/2005/8/layout/list1"/>
    <dgm:cxn modelId="{AFB4FD8D-1F7B-422F-9951-781AB30BCE32}" type="presParOf" srcId="{AFE17CD3-89E7-438D-9FE0-89070C29B761}" destId="{3E27C463-2134-4CE2-81B9-CBA843123559}" srcOrd="1" destOrd="0" presId="urn:microsoft.com/office/officeart/2005/8/layout/list1"/>
    <dgm:cxn modelId="{DED122E1-FB1C-42F1-A0E4-2A74721DD953}" type="presParOf" srcId="{AFE17CD3-89E7-438D-9FE0-89070C29B761}" destId="{2D8D9B7F-F6B7-4DC9-82B7-BA53D1BBE431}" srcOrd="2" destOrd="0" presId="urn:microsoft.com/office/officeart/2005/8/layout/list1"/>
    <dgm:cxn modelId="{B5827158-6C83-464D-8011-9BB712339E70}" type="presParOf" srcId="{AFE17CD3-89E7-438D-9FE0-89070C29B761}" destId="{E1928073-0EDE-46F4-95EC-15E5C6208B1E}" srcOrd="3" destOrd="0" presId="urn:microsoft.com/office/officeart/2005/8/layout/list1"/>
    <dgm:cxn modelId="{DEEB42CF-04F5-4FEE-BDE4-E70BA35758D7}" type="presParOf" srcId="{AFE17CD3-89E7-438D-9FE0-89070C29B761}" destId="{52E95BF8-B6B9-4E21-8294-434A245A2965}" srcOrd="4" destOrd="0" presId="urn:microsoft.com/office/officeart/2005/8/layout/list1"/>
    <dgm:cxn modelId="{C5DBC52F-CE35-4624-922F-18961480ABAC}" type="presParOf" srcId="{52E95BF8-B6B9-4E21-8294-434A245A2965}" destId="{67D96E31-69C4-44F9-AAA6-6D4114640D9F}" srcOrd="0" destOrd="0" presId="urn:microsoft.com/office/officeart/2005/8/layout/list1"/>
    <dgm:cxn modelId="{556D206A-1BBB-4901-927B-59E9FBC86877}" type="presParOf" srcId="{52E95BF8-B6B9-4E21-8294-434A245A2965}" destId="{45186DC0-E01C-49BC-979F-F37A4A4E2488}" srcOrd="1" destOrd="0" presId="urn:microsoft.com/office/officeart/2005/8/layout/list1"/>
    <dgm:cxn modelId="{5F11B3C9-2C3E-4660-A28C-074C5E4B7A49}" type="presParOf" srcId="{AFE17CD3-89E7-438D-9FE0-89070C29B761}" destId="{BBD03EC6-1DA2-4128-BC41-7056DDF393FE}" srcOrd="5" destOrd="0" presId="urn:microsoft.com/office/officeart/2005/8/layout/list1"/>
    <dgm:cxn modelId="{16AD6BB0-E23C-4CAB-9E71-E195C24A6585}" type="presParOf" srcId="{AFE17CD3-89E7-438D-9FE0-89070C29B761}" destId="{D69C3A2C-23A7-4093-9185-2F5E434868C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solidFill>
          <a:schemeClr val="accent1"/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2021.</a:t>
          </a: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rgbClr val="002060"/>
              </a:solidFill>
            </a:rPr>
            <a:t>28.447.000,00 kn</a:t>
          </a: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2022.</a:t>
          </a:r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18.397.000,00 kn</a:t>
          </a: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>
        <a:solidFill>
          <a:schemeClr val="accent1"/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2023.</a:t>
          </a:r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16.147.000,00 kn</a:t>
          </a: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</dgm:pt>
    <dgm:pt modelId="{DD7A56F5-5E0C-414D-AF2C-FB86E60EA96C}" type="pres">
      <dgm:prSet presAssocID="{232A567F-04B6-4416-A29E-E0DAAE320021}" presName="boxAndChildren" presStyleCnt="0"/>
      <dgm:spPr/>
    </dgm:pt>
    <dgm:pt modelId="{CE43CAE6-7D7C-4C21-9C6E-640373FEAF18}" type="pres">
      <dgm:prSet presAssocID="{232A567F-04B6-4416-A29E-E0DAAE320021}" presName="parentTextBox" presStyleLbl="node1" presStyleIdx="0" presStyleCnt="3"/>
      <dgm:spPr/>
    </dgm:pt>
    <dgm:pt modelId="{C9602C84-F0EE-4D07-BF0F-946FCBF767F4}" type="pres">
      <dgm:prSet presAssocID="{232A567F-04B6-4416-A29E-E0DAAE320021}" presName="entireBox" presStyleLbl="node1" presStyleIdx="0" presStyleCnt="3"/>
      <dgm:spPr/>
    </dgm:pt>
    <dgm:pt modelId="{12985AEB-3E80-4371-9B76-F8EE8D13C1FA}" type="pres">
      <dgm:prSet presAssocID="{232A567F-04B6-4416-A29E-E0DAAE320021}" presName="descendantBox" presStyleCnt="0"/>
      <dgm:spPr/>
    </dgm:pt>
    <dgm:pt modelId="{C0592647-F43B-4F97-9459-C51FD38FECFF}" type="pres">
      <dgm:prSet presAssocID="{541DBCBF-049F-4193-A469-E64A25B998AD}" presName="childTextBox" presStyleLbl="fgAccFollowNode1" presStyleIdx="0" presStyleCnt="3" custScaleX="2000000">
        <dgm:presLayoutVars>
          <dgm:bulletEnabled val="1"/>
        </dgm:presLayoutVars>
      </dgm:prSet>
      <dgm:spPr/>
    </dgm:pt>
    <dgm:pt modelId="{D4A5524E-B82A-4E64-9EB0-48CEFE8DB947}" type="pres">
      <dgm:prSet presAssocID="{FCBE4CF1-6F1D-48BB-B7FD-447132D04A58}" presName="sp" presStyleCnt="0"/>
      <dgm:spPr/>
    </dgm:pt>
    <dgm:pt modelId="{70ECF647-3911-4C42-97FC-C2A6913EA2C3}" type="pres">
      <dgm:prSet presAssocID="{1F1D8239-A27E-488F-993A-FCF6DE437581}" presName="arrowAndChildren" presStyleCnt="0"/>
      <dgm:spPr/>
    </dgm:pt>
    <dgm:pt modelId="{BF221DC8-5BA4-4B09-AE6D-ED9E33205BDE}" type="pres">
      <dgm:prSet presAssocID="{1F1D8239-A27E-488F-993A-FCF6DE437581}" presName="parentTextArrow" presStyleLbl="node1" presStyleIdx="0" presStyleCnt="3"/>
      <dgm:spPr/>
    </dgm:pt>
    <dgm:pt modelId="{3F90D2B3-D5D2-48AF-9013-DDA23FA4EEA3}" type="pres">
      <dgm:prSet presAssocID="{1F1D8239-A27E-488F-993A-FCF6DE437581}" presName="arrow" presStyleLbl="node1" presStyleIdx="1" presStyleCnt="3"/>
      <dgm:spPr/>
    </dgm:pt>
    <dgm:pt modelId="{16C05910-2AC7-4266-910D-498A3C796382}" type="pres">
      <dgm:prSet presAssocID="{1F1D8239-A27E-488F-993A-FCF6DE437581}" presName="descendantArrow" presStyleCnt="0"/>
      <dgm:spPr/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</dgm:pt>
    <dgm:pt modelId="{7A3ADB0B-B2DF-4C9B-A67C-26FA22CA4A39}" type="pres">
      <dgm:prSet presAssocID="{C156E61A-CA9E-4C5A-8F5B-F00DCF6D0676}" presName="sp" presStyleCnt="0"/>
      <dgm:spPr/>
    </dgm:pt>
    <dgm:pt modelId="{963FF646-2C7A-4AA7-BACC-B0EE8BFAB0B4}" type="pres">
      <dgm:prSet presAssocID="{04444011-23E9-425C-9481-AF1AC77B8543}" presName="arrowAndChildren" presStyleCnt="0"/>
      <dgm:spPr/>
    </dgm:pt>
    <dgm:pt modelId="{B267DC42-6CA6-4D04-A3FB-C867C8B5913B}" type="pres">
      <dgm:prSet presAssocID="{04444011-23E9-425C-9481-AF1AC77B8543}" presName="parentTextArrow" presStyleLbl="node1" presStyleIdx="1" presStyleCnt="3"/>
      <dgm:spPr/>
    </dgm:pt>
    <dgm:pt modelId="{78B5DC7C-F5D5-47BC-85DF-8C8A624444AF}" type="pres">
      <dgm:prSet presAssocID="{04444011-23E9-425C-9481-AF1AC77B8543}" presName="arrow" presStyleLbl="node1" presStyleIdx="2" presStyleCnt="3" custLinFactNeighborY="-4567"/>
      <dgm:spPr/>
    </dgm:pt>
    <dgm:pt modelId="{78E80564-152F-404D-B7B5-38FB07E022D8}" type="pres">
      <dgm:prSet presAssocID="{04444011-23E9-425C-9481-AF1AC77B8543}" presName="descendantArrow" presStyleCnt="0"/>
      <dgm:spPr/>
    </dgm:pt>
    <dgm:pt modelId="{98FF8CC7-AE5E-42D1-9C81-CD1D23024AF6}" type="pres">
      <dgm:prSet presAssocID="{FCA35078-B7D1-41AE-8308-56294D2C6293}" presName="childTextArrow" presStyleLbl="fgAccFollowNode1" presStyleIdx="2" presStyleCnt="3" custScaleX="2000000">
        <dgm:presLayoutVars>
          <dgm:bulletEnabled val="1"/>
        </dgm:presLayoutVars>
      </dgm:prSet>
      <dgm:spPr/>
    </dgm:pt>
  </dgm:ptLst>
  <dgm:cxnLst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2187DB2A-8DE8-4263-B90B-20D0105C6B29}" type="presOf" srcId="{1F1D8239-A27E-488F-993A-FCF6DE437581}" destId="{BF221DC8-5BA4-4B09-AE6D-ED9E33205BDE}" srcOrd="0" destOrd="0" presId="urn:microsoft.com/office/officeart/2005/8/layout/process4"/>
    <dgm:cxn modelId="{40784065-477A-4787-80EB-E1B20CB20E58}" type="presOf" srcId="{232A567F-04B6-4416-A29E-E0DAAE320021}" destId="{CE43CAE6-7D7C-4C21-9C6E-640373FEAF18}" srcOrd="0" destOrd="0" presId="urn:microsoft.com/office/officeart/2005/8/layout/process4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BDE95F5A-3F7E-436D-81C4-550FA41E82D2}" type="presOf" srcId="{1F1D8239-A27E-488F-993A-FCF6DE437581}" destId="{3F90D2B3-D5D2-48AF-9013-DDA23FA4EEA3}" srcOrd="1" destOrd="0" presId="urn:microsoft.com/office/officeart/2005/8/layout/process4"/>
    <dgm:cxn modelId="{4DBFE27C-C789-4D61-9985-EE29D9E31C0B}" type="presOf" srcId="{7FA38D7F-EFDE-4EBD-87DF-254D531562FF}" destId="{FD6BBD5F-4D00-4D8D-A134-A43221E3DEA5}" srcOrd="0" destOrd="0" presId="urn:microsoft.com/office/officeart/2005/8/layout/process4"/>
    <dgm:cxn modelId="{E45BEA82-215D-4486-9D45-EE36A659364E}" type="presOf" srcId="{FCA35078-B7D1-41AE-8308-56294D2C6293}" destId="{98FF8CC7-AE5E-42D1-9C81-CD1D23024AF6}" srcOrd="0" destOrd="0" presId="urn:microsoft.com/office/officeart/2005/8/layout/process4"/>
    <dgm:cxn modelId="{269F9F86-5DEC-496F-9657-620755E29A21}" type="presOf" srcId="{541DBCBF-049F-4193-A469-E64A25B998AD}" destId="{C0592647-F43B-4F97-9459-C51FD38FECFF}" srcOrd="0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0A4989DB-E693-4833-AB62-0CB1C43318C4}" type="presOf" srcId="{04444011-23E9-425C-9481-AF1AC77B8543}" destId="{78B5DC7C-F5D5-47BC-85DF-8C8A624444AF}" srcOrd="1" destOrd="0" presId="urn:microsoft.com/office/officeart/2005/8/layout/process4"/>
    <dgm:cxn modelId="{F4C662EE-ED89-432F-8E87-E212823B7063}" type="presOf" srcId="{232A567F-04B6-4416-A29E-E0DAAE320021}" destId="{C9602C84-F0EE-4D07-BF0F-946FCBF767F4}" srcOrd="1" destOrd="0" presId="urn:microsoft.com/office/officeart/2005/8/layout/process4"/>
    <dgm:cxn modelId="{E220DBF9-D737-47AC-8989-273BDD67E4CC}" type="presOf" srcId="{9B8FD947-5909-462C-8C59-3C5E57F6932F}" destId="{A25C7A86-7993-4127-B1E4-E07518E588BA}" srcOrd="0" destOrd="0" presId="urn:microsoft.com/office/officeart/2005/8/layout/process4"/>
    <dgm:cxn modelId="{757CEBFE-5CB1-4DA3-9969-33D10D83A494}" type="presOf" srcId="{04444011-23E9-425C-9481-AF1AC77B8543}" destId="{B267DC42-6CA6-4D04-A3FB-C867C8B5913B}" srcOrd="0" destOrd="0" presId="urn:microsoft.com/office/officeart/2005/8/layout/process4"/>
    <dgm:cxn modelId="{83BE4327-DB74-40FC-AD07-65A5E8DD5814}" type="presParOf" srcId="{A25C7A86-7993-4127-B1E4-E07518E588BA}" destId="{DD7A56F5-5E0C-414D-AF2C-FB86E60EA96C}" srcOrd="0" destOrd="0" presId="urn:microsoft.com/office/officeart/2005/8/layout/process4"/>
    <dgm:cxn modelId="{36A56079-6530-4894-B2C0-AD7188D2E7C8}" type="presParOf" srcId="{DD7A56F5-5E0C-414D-AF2C-FB86E60EA96C}" destId="{CE43CAE6-7D7C-4C21-9C6E-640373FEAF18}" srcOrd="0" destOrd="0" presId="urn:microsoft.com/office/officeart/2005/8/layout/process4"/>
    <dgm:cxn modelId="{3DA287DC-F4D1-4498-8224-75B76B4FCE3D}" type="presParOf" srcId="{DD7A56F5-5E0C-414D-AF2C-FB86E60EA96C}" destId="{C9602C84-F0EE-4D07-BF0F-946FCBF767F4}" srcOrd="1" destOrd="0" presId="urn:microsoft.com/office/officeart/2005/8/layout/process4"/>
    <dgm:cxn modelId="{312F52F9-D2CE-4E51-9BA7-F6F8E01C279D}" type="presParOf" srcId="{DD7A56F5-5E0C-414D-AF2C-FB86E60EA96C}" destId="{12985AEB-3E80-4371-9B76-F8EE8D13C1FA}" srcOrd="2" destOrd="0" presId="urn:microsoft.com/office/officeart/2005/8/layout/process4"/>
    <dgm:cxn modelId="{08148859-64E2-49A1-8002-65A9F6462CC3}" type="presParOf" srcId="{12985AEB-3E80-4371-9B76-F8EE8D13C1FA}" destId="{C0592647-F43B-4F97-9459-C51FD38FECFF}" srcOrd="0" destOrd="0" presId="urn:microsoft.com/office/officeart/2005/8/layout/process4"/>
    <dgm:cxn modelId="{9CD39B0F-0273-4E40-92A5-676F0CC6D2E7}" type="presParOf" srcId="{A25C7A86-7993-4127-B1E4-E07518E588BA}" destId="{D4A5524E-B82A-4E64-9EB0-48CEFE8DB947}" srcOrd="1" destOrd="0" presId="urn:microsoft.com/office/officeart/2005/8/layout/process4"/>
    <dgm:cxn modelId="{3924209F-C76C-4071-8ADA-800474F2333D}" type="presParOf" srcId="{A25C7A86-7993-4127-B1E4-E07518E588BA}" destId="{70ECF647-3911-4C42-97FC-C2A6913EA2C3}" srcOrd="2" destOrd="0" presId="urn:microsoft.com/office/officeart/2005/8/layout/process4"/>
    <dgm:cxn modelId="{1888B11F-EF3A-45CF-89A3-1F755C2F7FEF}" type="presParOf" srcId="{70ECF647-3911-4C42-97FC-C2A6913EA2C3}" destId="{BF221DC8-5BA4-4B09-AE6D-ED9E33205BDE}" srcOrd="0" destOrd="0" presId="urn:microsoft.com/office/officeart/2005/8/layout/process4"/>
    <dgm:cxn modelId="{C62C630F-2F39-4E70-9301-12B043A8165A}" type="presParOf" srcId="{70ECF647-3911-4C42-97FC-C2A6913EA2C3}" destId="{3F90D2B3-D5D2-48AF-9013-DDA23FA4EEA3}" srcOrd="1" destOrd="0" presId="urn:microsoft.com/office/officeart/2005/8/layout/process4"/>
    <dgm:cxn modelId="{B78BA03A-60A5-475A-9FFC-D71ED1E10377}" type="presParOf" srcId="{70ECF647-3911-4C42-97FC-C2A6913EA2C3}" destId="{16C05910-2AC7-4266-910D-498A3C796382}" srcOrd="2" destOrd="0" presId="urn:microsoft.com/office/officeart/2005/8/layout/process4"/>
    <dgm:cxn modelId="{8889ADC5-DA96-45BD-A589-1B0A55736351}" type="presParOf" srcId="{16C05910-2AC7-4266-910D-498A3C796382}" destId="{FD6BBD5F-4D00-4D8D-A134-A43221E3DEA5}" srcOrd="0" destOrd="0" presId="urn:microsoft.com/office/officeart/2005/8/layout/process4"/>
    <dgm:cxn modelId="{3BAEECFF-828E-40A9-A60C-8089D1110810}" type="presParOf" srcId="{A25C7A86-7993-4127-B1E4-E07518E588BA}" destId="{7A3ADB0B-B2DF-4C9B-A67C-26FA22CA4A39}" srcOrd="3" destOrd="0" presId="urn:microsoft.com/office/officeart/2005/8/layout/process4"/>
    <dgm:cxn modelId="{E9717C31-F5C7-4917-A9CC-1C05F04BE477}" type="presParOf" srcId="{A25C7A86-7993-4127-B1E4-E07518E588BA}" destId="{963FF646-2C7A-4AA7-BACC-B0EE8BFAB0B4}" srcOrd="4" destOrd="0" presId="urn:microsoft.com/office/officeart/2005/8/layout/process4"/>
    <dgm:cxn modelId="{2BFA701E-4945-4424-93D4-C05333CA9E56}" type="presParOf" srcId="{963FF646-2C7A-4AA7-BACC-B0EE8BFAB0B4}" destId="{B267DC42-6CA6-4D04-A3FB-C867C8B5913B}" srcOrd="0" destOrd="0" presId="urn:microsoft.com/office/officeart/2005/8/layout/process4"/>
    <dgm:cxn modelId="{9D88C871-ED33-4F88-BAD3-FE4F499CEEBF}" type="presParOf" srcId="{963FF646-2C7A-4AA7-BACC-B0EE8BFAB0B4}" destId="{78B5DC7C-F5D5-47BC-85DF-8C8A624444AF}" srcOrd="1" destOrd="0" presId="urn:microsoft.com/office/officeart/2005/8/layout/process4"/>
    <dgm:cxn modelId="{02F44D7B-92F0-4EF9-BD4C-E59D4608006E}" type="presParOf" srcId="{963FF646-2C7A-4AA7-BACC-B0EE8BFAB0B4}" destId="{78E80564-152F-404D-B7B5-38FB07E022D8}" srcOrd="2" destOrd="0" presId="urn:microsoft.com/office/officeart/2005/8/layout/process4"/>
    <dgm:cxn modelId="{4B0863F7-1062-4791-B3AF-A5007BB62AAF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D9B7F-F6B7-4DC9-82B7-BA53D1BBE431}">
      <dsp:nvSpPr>
        <dsp:cNvPr id="0" name=""/>
        <dsp:cNvSpPr/>
      </dsp:nvSpPr>
      <dsp:spPr>
        <a:xfrm>
          <a:off x="0" y="896217"/>
          <a:ext cx="436619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81C8DB-4C1C-4358-8500-B5F48EC7587F}">
      <dsp:nvSpPr>
        <dsp:cNvPr id="0" name=""/>
        <dsp:cNvSpPr/>
      </dsp:nvSpPr>
      <dsp:spPr>
        <a:xfrm>
          <a:off x="207863" y="601017"/>
          <a:ext cx="4157257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22" tIns="0" rIns="11552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Prihodi i primici </a:t>
          </a:r>
          <a:r>
            <a:rPr lang="hr-HR" sz="2000" b="1" kern="1200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2000" b="1" kern="1200" dirty="0">
              <a:solidFill>
                <a:srgbClr val="002060"/>
              </a:solidFill>
            </a:rPr>
            <a:t> 28.447.000,00 kn</a:t>
          </a:r>
        </a:p>
      </dsp:txBody>
      <dsp:txXfrm>
        <a:off x="236684" y="629838"/>
        <a:ext cx="4099615" cy="532758"/>
      </dsp:txXfrm>
    </dsp:sp>
    <dsp:sp modelId="{D69C3A2C-23A7-4093-9185-2F5E434868C1}">
      <dsp:nvSpPr>
        <dsp:cNvPr id="0" name=""/>
        <dsp:cNvSpPr/>
      </dsp:nvSpPr>
      <dsp:spPr>
        <a:xfrm>
          <a:off x="0" y="1803418"/>
          <a:ext cx="436619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86DC0-E01C-49BC-979F-F37A4A4E2488}">
      <dsp:nvSpPr>
        <dsp:cNvPr id="0" name=""/>
        <dsp:cNvSpPr/>
      </dsp:nvSpPr>
      <dsp:spPr>
        <a:xfrm>
          <a:off x="207863" y="1508217"/>
          <a:ext cx="4157257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22" tIns="0" rIns="11552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Rashodi i izdaci 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rPr>
            <a:t>→ 28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.447.000,00 kn</a:t>
          </a:r>
        </a:p>
      </dsp:txBody>
      <dsp:txXfrm>
        <a:off x="236684" y="1537038"/>
        <a:ext cx="4099615" cy="5327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02C84-F0EE-4D07-BF0F-946FCBF767F4}">
      <dsp:nvSpPr>
        <dsp:cNvPr id="0" name=""/>
        <dsp:cNvSpPr/>
      </dsp:nvSpPr>
      <dsp:spPr>
        <a:xfrm>
          <a:off x="0" y="3535150"/>
          <a:ext cx="4427984" cy="1160315"/>
        </a:xfrm>
        <a:prstGeom prst="rec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200" b="1" u="sng" kern="1200" dirty="0"/>
            <a:t> za 2023.</a:t>
          </a:r>
        </a:p>
      </dsp:txBody>
      <dsp:txXfrm>
        <a:off x="0" y="3535150"/>
        <a:ext cx="4427984" cy="626570"/>
      </dsp:txXfrm>
    </dsp:sp>
    <dsp:sp modelId="{C0592647-F43B-4F97-9459-C51FD38FECFF}">
      <dsp:nvSpPr>
        <dsp:cNvPr id="0" name=""/>
        <dsp:cNvSpPr/>
      </dsp:nvSpPr>
      <dsp:spPr>
        <a:xfrm>
          <a:off x="540" y="4138514"/>
          <a:ext cx="4426902" cy="533745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16.147.000,00 kn</a:t>
          </a:r>
        </a:p>
      </dsp:txBody>
      <dsp:txXfrm>
        <a:off x="540" y="4138514"/>
        <a:ext cx="4426902" cy="533745"/>
      </dsp:txXfrm>
    </dsp:sp>
    <dsp:sp modelId="{3F90D2B3-D5D2-48AF-9013-DDA23FA4EEA3}">
      <dsp:nvSpPr>
        <dsp:cNvPr id="0" name=""/>
        <dsp:cNvSpPr/>
      </dsp:nvSpPr>
      <dsp:spPr>
        <a:xfrm rot="10800000">
          <a:off x="0" y="1767990"/>
          <a:ext cx="4427984" cy="1784564"/>
        </a:xfrm>
        <a:prstGeom prst="upArrowCallou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200" b="1" u="sng" kern="1200" dirty="0"/>
            <a:t> za 2022.</a:t>
          </a:r>
        </a:p>
      </dsp:txBody>
      <dsp:txXfrm rot="-10800000">
        <a:off x="0" y="1767990"/>
        <a:ext cx="4427984" cy="626382"/>
      </dsp:txXfrm>
    </dsp:sp>
    <dsp:sp modelId="{FD6BBD5F-4D00-4D8D-A134-A43221E3DEA5}">
      <dsp:nvSpPr>
        <dsp:cNvPr id="0" name=""/>
        <dsp:cNvSpPr/>
      </dsp:nvSpPr>
      <dsp:spPr>
        <a:xfrm>
          <a:off x="1081" y="2376262"/>
          <a:ext cx="4426902" cy="533584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18.397.000,00 kn</a:t>
          </a:r>
        </a:p>
      </dsp:txBody>
      <dsp:txXfrm>
        <a:off x="1081" y="2376262"/>
        <a:ext cx="4426902" cy="533584"/>
      </dsp:txXfrm>
    </dsp:sp>
    <dsp:sp modelId="{78B5DC7C-F5D5-47BC-85DF-8C8A624444AF}">
      <dsp:nvSpPr>
        <dsp:cNvPr id="0" name=""/>
        <dsp:cNvSpPr/>
      </dsp:nvSpPr>
      <dsp:spPr>
        <a:xfrm rot="10800000">
          <a:off x="0" y="0"/>
          <a:ext cx="4427984" cy="1784564"/>
        </a:xfrm>
        <a:prstGeom prst="upArrowCallou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2021.</a:t>
          </a:r>
        </a:p>
      </dsp:txBody>
      <dsp:txXfrm rot="-10800000">
        <a:off x="0" y="0"/>
        <a:ext cx="4427984" cy="626382"/>
      </dsp:txXfrm>
    </dsp:sp>
    <dsp:sp modelId="{98FF8CC7-AE5E-42D1-9C81-CD1D23024AF6}">
      <dsp:nvSpPr>
        <dsp:cNvPr id="0" name=""/>
        <dsp:cNvSpPr/>
      </dsp:nvSpPr>
      <dsp:spPr>
        <a:xfrm>
          <a:off x="540" y="627212"/>
          <a:ext cx="4426902" cy="533584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28.447.000,00 kn</a:t>
          </a:r>
        </a:p>
      </dsp:txBody>
      <dsp:txXfrm>
        <a:off x="540" y="627212"/>
        <a:ext cx="4426902" cy="5335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368" tIns="45685" rIns="91368" bIns="45685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368" tIns="45685" rIns="91368" bIns="45685" rtlCol="0"/>
          <a:lstStyle>
            <a:lvl1pPr algn="r">
              <a:defRPr sz="1200"/>
            </a:lvl1pPr>
          </a:lstStyle>
          <a:p>
            <a:fld id="{DC408B5C-0BA1-4F8E-AC71-7934E10859FF}" type="datetimeFigureOut">
              <a:rPr lang="hr-HR" smtClean="0"/>
              <a:pPr/>
              <a:t>16.11.2020.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368" tIns="45685" rIns="91368" bIns="45685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368" tIns="45685" rIns="91368" bIns="45685" rtlCol="0" anchor="b"/>
          <a:lstStyle>
            <a:lvl1pPr algn="r">
              <a:defRPr sz="1200"/>
            </a:lvl1pPr>
          </a:lstStyle>
          <a:p>
            <a:fld id="{79358AF2-9D9B-4EB1-B441-A1D6F4E39081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433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368" tIns="45685" rIns="91368" bIns="45685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368" tIns="45685" rIns="91368" bIns="45685" rtlCol="0"/>
          <a:lstStyle>
            <a:lvl1pPr algn="r">
              <a:defRPr sz="1200"/>
            </a:lvl1pPr>
          </a:lstStyle>
          <a:p>
            <a:fld id="{62B5AC49-C11E-4448-ACFD-E273141DD7BA}" type="datetimeFigureOut">
              <a:rPr lang="hr-HR" smtClean="0"/>
              <a:pPr/>
              <a:t>16.11.2020.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68" tIns="45685" rIns="91368" bIns="45685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3577" y="4686504"/>
            <a:ext cx="5388610" cy="4439841"/>
          </a:xfrm>
          <a:prstGeom prst="rect">
            <a:avLst/>
          </a:prstGeom>
        </p:spPr>
        <p:txBody>
          <a:bodyPr vert="horz" lIns="91368" tIns="45685" rIns="91368" bIns="45685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368" tIns="45685" rIns="91368" bIns="45685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368" tIns="45685" rIns="91368" bIns="45685" rtlCol="0" anchor="b"/>
          <a:lstStyle>
            <a:lvl1pPr algn="r">
              <a:defRPr sz="1200"/>
            </a:lvl1pPr>
          </a:lstStyle>
          <a:p>
            <a:fld id="{DD077998-8650-42FB-8289-5B211F63B0B9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245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637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2C51-3C87-47B8-889C-FBF5E5DAE5A6}" type="datetime1">
              <a:rPr lang="hr-HR" smtClean="0"/>
              <a:pPr/>
              <a:t>16.11.2020.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6263-5EE2-4A9F-A3B6-A0E34ED53C5D}" type="datetime1">
              <a:rPr lang="hr-HR" smtClean="0"/>
              <a:pPr/>
              <a:t>16.11.2020.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F1F1-7610-428A-9839-DDA2401171E3}" type="datetime1">
              <a:rPr lang="hr-HR" smtClean="0"/>
              <a:pPr/>
              <a:t>16.11.2020.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8122-B690-4B19-B3BD-99F78443DDC6}" type="datetime1">
              <a:rPr lang="hr-HR" smtClean="0"/>
              <a:pPr/>
              <a:t>16.11.2020.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98B2-F21E-4DE8-913C-7C0DE7A031BC}" type="datetime1">
              <a:rPr lang="hr-HR" smtClean="0"/>
              <a:pPr/>
              <a:t>16.11.2020.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0E03-0981-47FD-B93C-0272402EE4D9}" type="datetime1">
              <a:rPr lang="hr-HR" smtClean="0"/>
              <a:pPr/>
              <a:t>16.11.2020.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06AA-5A95-43DE-B3CF-DA499704FBC6}" type="datetime1">
              <a:rPr lang="hr-HR" smtClean="0"/>
              <a:pPr/>
              <a:t>16.11.2020.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DCB6-FB64-4229-A63D-DC4D65726AF8}" type="datetime1">
              <a:rPr lang="hr-HR" smtClean="0"/>
              <a:pPr/>
              <a:t>16.11.2020.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8D3-0087-412E-A4C0-0637E15835D0}" type="datetime1">
              <a:rPr lang="hr-HR" smtClean="0"/>
              <a:pPr/>
              <a:t>16.11.2020.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8C35-5015-4C28-AC4C-BF2C13DAD7B6}" type="datetime1">
              <a:rPr lang="hr-HR" smtClean="0"/>
              <a:pPr/>
              <a:t>16.11.2020.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B7FD-5DFD-45C5-8FA5-562730141A36}" type="datetime1">
              <a:rPr lang="hr-HR" smtClean="0"/>
              <a:pPr/>
              <a:t>16.11.2020.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2DDF-051E-4B66-9995-596200EBC02A}" type="datetime1">
              <a:rPr lang="hr-HR" smtClean="0"/>
              <a:pPr/>
              <a:t>16.11.2020.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gif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5530" y="908720"/>
            <a:ext cx="8608470" cy="1420210"/>
          </a:xfrm>
        </p:spPr>
        <p:txBody>
          <a:bodyPr>
            <a:normAutofit fontScale="90000"/>
          </a:bodyPr>
          <a:lstStyle/>
          <a:p>
            <a:br>
              <a:rPr lang="hr-HR" sz="1400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br>
              <a:rPr lang="hr-HR" b="1">
                <a:solidFill>
                  <a:srgbClr val="121284"/>
                </a:solidFill>
              </a:rPr>
            </a:br>
            <a:r>
              <a:rPr lang="hr-HR" sz="3100" b="1">
                <a:solidFill>
                  <a:schemeClr val="tx2">
                    <a:lumMod val="75000"/>
                  </a:schemeClr>
                </a:solidFill>
              </a:rPr>
              <a:t>PLAN PRORAČUNA </a:t>
            </a:r>
            <a:r>
              <a:rPr lang="hr-HR" sz="3100" b="1" dirty="0">
                <a:solidFill>
                  <a:schemeClr val="tx2">
                    <a:lumMod val="75000"/>
                  </a:schemeClr>
                </a:solidFill>
              </a:rPr>
              <a:t>OPĆINE ZEMUNIK DONJI ZA 2021. GODINU I PROJEKCIJA ZA 2022. i 2023. GODINU</a:t>
            </a:r>
            <a:br>
              <a:rPr lang="hr-HR" sz="3100" b="1" dirty="0">
                <a:solidFill>
                  <a:srgbClr val="121284"/>
                </a:solidFill>
              </a:rPr>
            </a:br>
            <a:r>
              <a:rPr lang="hr-HR" sz="2900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hr-HR" sz="31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r-HR" sz="2900" dirty="0">
                <a:solidFill>
                  <a:schemeClr val="accent1">
                    <a:lumMod val="75000"/>
                  </a:schemeClr>
                </a:solidFill>
              </a:rPr>
              <a:t>vodič za građane -</a:t>
            </a:r>
            <a:br>
              <a:rPr lang="hr-HR" b="1" dirty="0">
                <a:solidFill>
                  <a:srgbClr val="121284"/>
                </a:solidFill>
              </a:rPr>
            </a:br>
            <a:endParaRPr lang="hr-HR" b="1" dirty="0">
              <a:solidFill>
                <a:srgbClr val="121284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1115616" y="5373216"/>
            <a:ext cx="6840760" cy="1270489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hr-HR" sz="2400" b="1" dirty="0">
                <a:solidFill>
                  <a:srgbClr val="002060"/>
                </a:solidFill>
              </a:rPr>
              <a:t>Nacrt prijedloga Proračuna Općine Zemunik Donji za 2021. godinu i projekcije za 2022. i 2023. godinu općinski načelnik dostavlja 15.studenog 2020. Općinskom vijeću na donošenje</a:t>
            </a:r>
          </a:p>
          <a:p>
            <a:pPr algn="ctr">
              <a:buNone/>
            </a:pPr>
            <a:endParaRPr lang="hr-HR" sz="2400" b="1" dirty="0">
              <a:solidFill>
                <a:srgbClr val="002060"/>
              </a:solidFill>
            </a:endParaRPr>
          </a:p>
          <a:p>
            <a:pPr algn="ctr">
              <a:buNone/>
            </a:pPr>
            <a:endParaRPr lang="hr-HR" sz="800" dirty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hr-HR" sz="2400" b="1" dirty="0">
                <a:solidFill>
                  <a:srgbClr val="002060"/>
                </a:solidFill>
              </a:rPr>
              <a:t>Zemunik Donji, studeni 2020.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1866C63-08A9-4217-ACB8-EF8B04CC1EA5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BB90446-D46A-4C2E-B1FE-7036B5419247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563781F-1874-4FFF-8E54-D456D19558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9F669F8-9711-4A5D-8094-1223BF13D8EA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3A64D3C8-C02F-4BE7-86F7-490D85C3F2E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485" y="2780928"/>
            <a:ext cx="5354827" cy="2419852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Proračun Općine Zemunik Donji za 2021. godinu</a:t>
            </a:r>
            <a:br>
              <a:rPr lang="hr-HR" sz="2800" b="1" dirty="0"/>
            </a:br>
            <a:r>
              <a:rPr lang="hr-HR" sz="2800" b="1" dirty="0"/>
              <a:t> i projekcija za 2022. i 2023. godinu</a:t>
            </a:r>
          </a:p>
        </p:txBody>
      </p:sp>
      <p:graphicFrame>
        <p:nvGraphicFramePr>
          <p:cNvPr id="6" name="Dijagram 5"/>
          <p:cNvGraphicFramePr/>
          <p:nvPr>
            <p:extLst>
              <p:ext uri="{D42A27DB-BD31-4B8C-83A1-F6EECF244321}">
                <p14:modId xmlns:p14="http://schemas.microsoft.com/office/powerpoint/2010/main" val="4100345315"/>
              </p:ext>
            </p:extLst>
          </p:nvPr>
        </p:nvGraphicFramePr>
        <p:xfrm>
          <a:off x="4644008" y="1096628"/>
          <a:ext cx="4366191" cy="2908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4237399913"/>
              </p:ext>
            </p:extLst>
          </p:nvPr>
        </p:nvGraphicFramePr>
        <p:xfrm>
          <a:off x="96073" y="1844824"/>
          <a:ext cx="4427984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5" name="Kutni poveznik 14"/>
          <p:cNvCxnSpPr/>
          <p:nvPr/>
        </p:nvCxnSpPr>
        <p:spPr>
          <a:xfrm rot="10800000" flipV="1">
            <a:off x="4644008" y="2708920"/>
            <a:ext cx="288032" cy="144016"/>
          </a:xfrm>
          <a:prstGeom prst="bent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ni poveznik 30"/>
          <p:cNvCxnSpPr/>
          <p:nvPr/>
        </p:nvCxnSpPr>
        <p:spPr>
          <a:xfrm>
            <a:off x="4788024" y="2852936"/>
            <a:ext cx="0" cy="4320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ni poveznik 33"/>
          <p:cNvCxnSpPr/>
          <p:nvPr/>
        </p:nvCxnSpPr>
        <p:spPr>
          <a:xfrm flipH="1">
            <a:off x="4788024" y="3284984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avni poveznik 37"/>
          <p:cNvCxnSpPr/>
          <p:nvPr/>
        </p:nvCxnSpPr>
        <p:spPr>
          <a:xfrm flipV="1">
            <a:off x="4788024" y="2132856"/>
            <a:ext cx="0" cy="57606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ni poveznik 39"/>
          <p:cNvCxnSpPr/>
          <p:nvPr/>
        </p:nvCxnSpPr>
        <p:spPr>
          <a:xfrm>
            <a:off x="4788024" y="2132856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2"/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85F6C6-18D2-4CD0-992C-6F1E01EA39B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B29840B-55B9-4CD4-B3A3-872CA7B97D5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278" y="3575495"/>
            <a:ext cx="4067314" cy="313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64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9DB16-E793-4BF0-BBB7-FD64B0EC0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Prihodi i primici Proračuna Općine Zemunik Donji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E4EC14-0E05-43E5-A6AF-EAD59E5712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ABFD41F9-7E24-46BF-BFC6-D4C12AC9C885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5" name="Pravokutnik 3">
            <a:extLst>
              <a:ext uri="{FF2B5EF4-FFF2-40B4-BE49-F238E27FC236}">
                <a16:creationId xmlns:a16="http://schemas.microsoft.com/office/drawing/2014/main" id="{11AD3AC9-EF11-4003-8EF6-AF893C8CBD84}"/>
              </a:ext>
            </a:extLst>
          </p:cNvPr>
          <p:cNvSpPr/>
          <p:nvPr/>
        </p:nvSpPr>
        <p:spPr>
          <a:xfrm>
            <a:off x="1763688" y="1049408"/>
            <a:ext cx="4888592" cy="126188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hr-HR" sz="1400" b="1" dirty="0"/>
              <a:t>Prihodi i primici Proračuna Općine Zemunik Donji sastoje se od:</a:t>
            </a:r>
            <a:endParaRPr lang="hr-HR" sz="1400" dirty="0"/>
          </a:p>
          <a:p>
            <a:endParaRPr lang="hr-HR" sz="6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poslovanja</a:t>
            </a:r>
            <a:r>
              <a:rPr lang="hr-HR" sz="1400" b="1" i="1" u="sng" dirty="0"/>
              <a:t>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od prodaje nefinancijske imovine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primitaka od financijske imovine i zaduživanja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sz="14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4923905-6FE0-4457-BF74-7D0CD2338E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222505"/>
              </p:ext>
            </p:extLst>
          </p:nvPr>
        </p:nvGraphicFramePr>
        <p:xfrm>
          <a:off x="107504" y="2610694"/>
          <a:ext cx="5832648" cy="3696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162376631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6336155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2331275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6502365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(u kn)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Plan 2020.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Plan 2021.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Udio</a:t>
                      </a:r>
                    </a:p>
                    <a:p>
                      <a:pPr algn="ctr"/>
                      <a:r>
                        <a:rPr lang="hr-HR" sz="1100" dirty="0"/>
                        <a:t>%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933786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b="1" dirty="0"/>
                        <a:t>6 PRIHODI POSLOVANJA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16.560.000,00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21.537.000,00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75,71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775451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61 PRIHODI OD POREZA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4.351.000,00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5.501.500,00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19,34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2261022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63 POMOĆI IZ INOZEMSTVA I OD SUBJEKATA UNUTAR OPĆEG PRORAČUNA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5.299.500,00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8.999.000,00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31,63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583268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64 PRIHODI OD IMOVINE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554.000,00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483.800,00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1,70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645351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65 PRIHODI OD UPRAVNIH I ADMINISTRATIVNIH PRISTOJBI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6.215.500,00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6.427.700,00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22,60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935176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66 PRIHODI OD PRODAJE PROIZVODA I ROBE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55.000,00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0,14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65915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dirty="0"/>
                        <a:t>68 OSTALI PRIHODI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85.000,00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85.000,00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0,30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196529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b="1" dirty="0"/>
                        <a:t>7 PRIHODI OD PRODAJE NEFINANCIJSKE IMOVINE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660.000,00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660.000,00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2,32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440927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b="1" dirty="0"/>
                        <a:t>8 PRIMICI OD FINAN.IMOVINE I ZADUŽIVANJA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/>
                        <a:t>6.250.000,00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6.250.000,00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/>
                        <a:t>21,97</a:t>
                      </a:r>
                      <a:endParaRPr lang="hr-HR" sz="11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405535"/>
                  </a:ext>
                </a:extLst>
              </a:tr>
              <a:tr h="284166">
                <a:tc>
                  <a:txBody>
                    <a:bodyPr/>
                    <a:lstStyle/>
                    <a:p>
                      <a:r>
                        <a:rPr lang="hr-HR" sz="1100" b="1" dirty="0"/>
                        <a:t>UKUPNO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23.470.000,00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28.447.000,00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100,00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710847"/>
                  </a:ext>
                </a:extLst>
              </a:tr>
            </a:tbl>
          </a:graphicData>
        </a:graphic>
      </p:graphicFrame>
      <p:sp>
        <p:nvSpPr>
          <p:cNvPr id="8" name="Pravokutnik 7">
            <a:extLst>
              <a:ext uri="{FF2B5EF4-FFF2-40B4-BE49-F238E27FC236}">
                <a16:creationId xmlns:a16="http://schemas.microsoft.com/office/drawing/2014/main" id="{5E18FA57-DC23-4BFE-A809-D3C540008CD5}"/>
              </a:ext>
            </a:extLst>
          </p:cNvPr>
          <p:cNvSpPr/>
          <p:nvPr/>
        </p:nvSpPr>
        <p:spPr>
          <a:xfrm>
            <a:off x="106697" y="2349084"/>
            <a:ext cx="51845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prihoda i primitaka Proračuna Općine Zemunik Donji za 2021. godinu </a:t>
            </a:r>
            <a:endParaRPr lang="hr-HR" sz="1100" dirty="0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6CCBF87B-C275-489E-9FC3-BE1D2B4771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187546"/>
              </p:ext>
            </p:extLst>
          </p:nvPr>
        </p:nvGraphicFramePr>
        <p:xfrm>
          <a:off x="4572000" y="242466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Pravokutnik 7">
            <a:extLst>
              <a:ext uri="{FF2B5EF4-FFF2-40B4-BE49-F238E27FC236}">
                <a16:creationId xmlns:a16="http://schemas.microsoft.com/office/drawing/2014/main" id="{A7788F1C-1B26-4CB8-A057-47A422B1B6C5}"/>
              </a:ext>
            </a:extLst>
          </p:cNvPr>
          <p:cNvSpPr/>
          <p:nvPr/>
        </p:nvSpPr>
        <p:spPr>
          <a:xfrm>
            <a:off x="5994996" y="2385527"/>
            <a:ext cx="30415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prihoda i primitaka u Proračunu Općine Zemunik Donji za 2021. godinu</a:t>
            </a:r>
          </a:p>
        </p:txBody>
      </p:sp>
    </p:spTree>
    <p:extLst>
      <p:ext uri="{BB962C8B-B14F-4D97-AF65-F5344CB8AC3E}">
        <p14:creationId xmlns:p14="http://schemas.microsoft.com/office/powerpoint/2010/main" val="330429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D8B93-CBB7-4A31-A954-B33848B6C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Rashodi i izdaci proračuna Općine Zemunik</a:t>
            </a:r>
            <a:r>
              <a:rPr lang="hr-HR" sz="3200" b="1" dirty="0"/>
              <a:t> </a:t>
            </a:r>
            <a:r>
              <a:rPr lang="hr-HR" sz="2800" b="1" dirty="0"/>
              <a:t>Donji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35FD9F-F4DB-4F6B-A743-D663EF4B8F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1F18DDB4-7B29-4586-9918-6ABC1BD35C14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5" name="Pravokutnik 6">
            <a:extLst>
              <a:ext uri="{FF2B5EF4-FFF2-40B4-BE49-F238E27FC236}">
                <a16:creationId xmlns:a16="http://schemas.microsoft.com/office/drawing/2014/main" id="{C87E98B1-FBB5-4846-9879-18B131FAFA6F}"/>
              </a:ext>
            </a:extLst>
          </p:cNvPr>
          <p:cNvSpPr/>
          <p:nvPr/>
        </p:nvSpPr>
        <p:spPr>
          <a:xfrm>
            <a:off x="1831622" y="1076444"/>
            <a:ext cx="4968552" cy="104644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hr-HR" sz="1400" b="1" dirty="0"/>
              <a:t>Rashodi i izdaci proračuna Općine Zemunik Donji sastoje se od: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hr-HR" sz="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poslovanja                                                </a:t>
            </a:r>
            <a:r>
              <a:rPr lang="hr-HR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za nabavu nefinancijske imovine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izdataka za financijsku imovinu i otplatu zajmova</a:t>
            </a:r>
            <a:endParaRPr lang="hr-H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592D55A-69CA-4D9C-9A2D-D4011DBAF0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393644"/>
              </p:ext>
            </p:extLst>
          </p:nvPr>
        </p:nvGraphicFramePr>
        <p:xfrm>
          <a:off x="179513" y="2589223"/>
          <a:ext cx="5249745" cy="3816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7">
                  <a:extLst>
                    <a:ext uri="{9D8B030D-6E8A-4147-A177-3AD203B41FA5}">
                      <a16:colId xmlns:a16="http://schemas.microsoft.com/office/drawing/2014/main" val="54434962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34819151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473126778"/>
                    </a:ext>
                  </a:extLst>
                </a:gridCol>
                <a:gridCol w="569226">
                  <a:extLst>
                    <a:ext uri="{9D8B030D-6E8A-4147-A177-3AD203B41FA5}">
                      <a16:colId xmlns:a16="http://schemas.microsoft.com/office/drawing/2014/main" val="676217750"/>
                    </a:ext>
                  </a:extLst>
                </a:gridCol>
              </a:tblGrid>
              <a:tr h="335189">
                <a:tc>
                  <a:txBody>
                    <a:bodyPr/>
                    <a:lstStyle/>
                    <a:p>
                      <a:pPr algn="l"/>
                      <a:r>
                        <a:rPr lang="hr-HR" sz="900" dirty="0"/>
                        <a:t>(u kn)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Plan 2020.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Plan 2021.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Udio </a:t>
                      </a:r>
                    </a:p>
                    <a:p>
                      <a:pPr algn="ctr"/>
                      <a:r>
                        <a:rPr lang="hr-HR" sz="900" dirty="0"/>
                        <a:t>&amp;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937981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b="1" dirty="0"/>
                        <a:t>3 RASHODI POSLOVANJA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7.372.000,00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9.708.000,00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34,12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9791933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31 RASHODI ZA ZAPOSLENE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2.114.000,00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2.362.000,00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8,30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540131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32 MATERIJALNI RASHODI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3.702.500,00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3.456.300,00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12,15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68064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34 FINANCIJSKI RASHODI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146.000,00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146.200.00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0,51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575733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35 SUBVENCIJE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350.000,00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2.350.000,00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8,26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335515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36 POMOĆI DANE U INOZEMSTVO I UNUTAR OPĆEG PRORAČUNA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20.000,00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21.000,00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0,08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806977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37 NAKNADE GRAĐANIMA I KUĆANSTVIMA I DRUGE NAKNADE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527.000,00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547.000,00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1,92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031978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dirty="0"/>
                        <a:t>38 OSTALI RASHODI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512.500,00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825.500,00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2,90</a:t>
                      </a:r>
                    </a:p>
                  </a:txBody>
                  <a:tcPr>
                    <a:solidFill>
                      <a:srgbClr val="FA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83446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b="1" dirty="0"/>
                        <a:t>4 RASHODI ZA NABAVU NEFINANCIJSKE IMOVINE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14.158.000,00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18.439.000,00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64,82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567506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b="1" dirty="0"/>
                        <a:t>5 IZDACI ZA FINANCIJSKU IMOVINU I OTPLATE ZAJMOVA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1.940.000,00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300.000,00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1,06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925454"/>
                  </a:ext>
                </a:extLst>
              </a:tr>
              <a:tr h="302084">
                <a:tc>
                  <a:txBody>
                    <a:bodyPr/>
                    <a:lstStyle/>
                    <a:p>
                      <a:r>
                        <a:rPr lang="hr-HR" sz="900" b="1" dirty="0"/>
                        <a:t>UKUPNO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23.470.000,00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28.447.000,00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820990"/>
                  </a:ext>
                </a:extLst>
              </a:tr>
            </a:tbl>
          </a:graphicData>
        </a:graphic>
      </p:graphicFrame>
      <p:sp>
        <p:nvSpPr>
          <p:cNvPr id="8" name="Pravokutnik 9">
            <a:extLst>
              <a:ext uri="{FF2B5EF4-FFF2-40B4-BE49-F238E27FC236}">
                <a16:creationId xmlns:a16="http://schemas.microsoft.com/office/drawing/2014/main" id="{19AEB5BB-5098-49D5-AF2F-4A47C2A43BB1}"/>
              </a:ext>
            </a:extLst>
          </p:cNvPr>
          <p:cNvSpPr/>
          <p:nvPr/>
        </p:nvSpPr>
        <p:spPr>
          <a:xfrm>
            <a:off x="162804" y="2278797"/>
            <a:ext cx="475252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Proračuna Zadarske županije za 2021. godinu</a:t>
            </a:r>
            <a:endParaRPr lang="hr-HR" sz="11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81EBCF1-6304-4AA0-BC1F-0167211E22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6468599"/>
              </p:ext>
            </p:extLst>
          </p:nvPr>
        </p:nvGraphicFramePr>
        <p:xfrm>
          <a:off x="4607211" y="3085922"/>
          <a:ext cx="5249745" cy="3187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ravokutnik 7">
            <a:extLst>
              <a:ext uri="{FF2B5EF4-FFF2-40B4-BE49-F238E27FC236}">
                <a16:creationId xmlns:a16="http://schemas.microsoft.com/office/drawing/2014/main" id="{C3FFA548-8E64-4B02-8B99-F350DCE2E70A}"/>
              </a:ext>
            </a:extLst>
          </p:cNvPr>
          <p:cNvSpPr/>
          <p:nvPr/>
        </p:nvSpPr>
        <p:spPr>
          <a:xfrm>
            <a:off x="5940152" y="2278797"/>
            <a:ext cx="30415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u Proračunu Općine Zemunik Donji za 2021. godinu</a:t>
            </a:r>
          </a:p>
        </p:txBody>
      </p:sp>
    </p:spTree>
    <p:extLst>
      <p:ext uri="{BB962C8B-B14F-4D97-AF65-F5344CB8AC3E}">
        <p14:creationId xmlns:p14="http://schemas.microsoft.com/office/powerpoint/2010/main" val="3640830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1">
            <a:extLst>
              <a:ext uri="{FF2B5EF4-FFF2-40B4-BE49-F238E27FC236}">
                <a16:creationId xmlns:a16="http://schemas.microsoft.com/office/drawing/2014/main" id="{C9B68AB7-024C-4A63-99F5-2349E42A15C1}"/>
              </a:ext>
            </a:extLst>
          </p:cNvPr>
          <p:cNvSpPr txBox="1">
            <a:spLocks/>
          </p:cNvSpPr>
          <p:nvPr/>
        </p:nvSpPr>
        <p:spPr>
          <a:xfrm>
            <a:off x="242320" y="376458"/>
            <a:ext cx="7272808" cy="881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Rashodi Proračuna </a:t>
            </a:r>
            <a:r>
              <a:rPr lang="hr-HR" sz="7600" b="1" dirty="0">
                <a:latin typeface="+mj-lt"/>
                <a:ea typeface="+mj-ea"/>
                <a:cs typeface="+mj-cs"/>
              </a:rPr>
              <a:t>Općine Zemunik Donji</a:t>
            </a: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po</a:t>
            </a:r>
            <a:r>
              <a:rPr kumimoji="0" lang="hr-HR" sz="7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funkcijskoj </a:t>
            </a:r>
            <a:r>
              <a:rPr lang="hr-HR" sz="7600" b="1" noProof="0" dirty="0">
                <a:latin typeface="+mj-lt"/>
                <a:ea typeface="+mj-ea"/>
                <a:cs typeface="+mj-cs"/>
              </a:rPr>
              <a:t>klasifikaciji</a:t>
            </a:r>
            <a:br>
              <a:rPr kumimoji="0" lang="hr-HR" sz="9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9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3675E3-C1C3-438E-942A-F7BB25AAF1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8EFCB2A-29AD-4BDC-A486-DE7DAAD672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123060"/>
              </p:ext>
            </p:extLst>
          </p:nvPr>
        </p:nvGraphicFramePr>
        <p:xfrm>
          <a:off x="170700" y="2094136"/>
          <a:ext cx="4563611" cy="4134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664">
                  <a:extLst>
                    <a:ext uri="{9D8B030D-6E8A-4147-A177-3AD203B41FA5}">
                      <a16:colId xmlns:a16="http://schemas.microsoft.com/office/drawing/2014/main" val="4063988841"/>
                    </a:ext>
                  </a:extLst>
                </a:gridCol>
                <a:gridCol w="1545650">
                  <a:extLst>
                    <a:ext uri="{9D8B030D-6E8A-4147-A177-3AD203B41FA5}">
                      <a16:colId xmlns:a16="http://schemas.microsoft.com/office/drawing/2014/main" val="42164986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712144119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152081194"/>
                    </a:ext>
                  </a:extLst>
                </a:gridCol>
                <a:gridCol w="720081">
                  <a:extLst>
                    <a:ext uri="{9D8B030D-6E8A-4147-A177-3AD203B41FA5}">
                      <a16:colId xmlns:a16="http://schemas.microsoft.com/office/drawing/2014/main" val="2088968499"/>
                    </a:ext>
                  </a:extLst>
                </a:gridCol>
              </a:tblGrid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RB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Opis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Plan 2020.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Plan 2021.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Udio </a:t>
                      </a:r>
                    </a:p>
                    <a:p>
                      <a:r>
                        <a:rPr lang="hr-HR" sz="1000" dirty="0"/>
                        <a:t>%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873163"/>
                  </a:ext>
                </a:extLst>
              </a:tr>
              <a:tr h="332827">
                <a:tc>
                  <a:txBody>
                    <a:bodyPr/>
                    <a:lstStyle/>
                    <a:p>
                      <a:r>
                        <a:rPr lang="hr-HR" sz="1000" dirty="0"/>
                        <a:t>1.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Opće javne usluge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3.180.000,00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3.410.700,00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11,99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03392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2.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Javni red i sigurnost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160.000,00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165.000,00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0,58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1799497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3.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Ekonomski poslovi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38.000,00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0,13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87686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4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Zaštita okoliša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911.000,00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943.000,00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3,31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499567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5.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Usluge unapređenja stanovanja i zajednice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6.755.000,00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11.570.000,00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40,67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36107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6.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Zdravstvo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0,03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553160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7.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Rekreacija, kultura i religija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8.678.000,00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9.868.000,00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34,69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94517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endParaRPr lang="hr-HR" sz="10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Obrazovanje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1.566.000,00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1.902.300,00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6,69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660030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9.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Socijalna zaštita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245.000,00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245.000,00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0,86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180563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endParaRPr lang="hr-HR" sz="10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Izdaci za financijsku imovinu i otplate zajmova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1.940.000,00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300.000,00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1,05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03805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endParaRPr lang="hr-HR" sz="10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b="1" dirty="0"/>
                        <a:t>UKUPNO RASHODI I IZDACI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23.470.000,00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28.447.000,00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220217"/>
                  </a:ext>
                </a:extLst>
              </a:tr>
            </a:tbl>
          </a:graphicData>
        </a:graphic>
      </p:graphicFrame>
      <p:sp>
        <p:nvSpPr>
          <p:cNvPr id="7" name="TextBox 12">
            <a:extLst>
              <a:ext uri="{FF2B5EF4-FFF2-40B4-BE49-F238E27FC236}">
                <a16:creationId xmlns:a16="http://schemas.microsoft.com/office/drawing/2014/main" id="{67D40327-268F-4C70-A98A-658BEDF9A9CC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8" name="Pravokutnik 12">
            <a:extLst>
              <a:ext uri="{FF2B5EF4-FFF2-40B4-BE49-F238E27FC236}">
                <a16:creationId xmlns:a16="http://schemas.microsoft.com/office/drawing/2014/main" id="{A505974F-267F-43B8-B160-A6F47E71698D}"/>
              </a:ext>
            </a:extLst>
          </p:cNvPr>
          <p:cNvSpPr/>
          <p:nvPr/>
        </p:nvSpPr>
        <p:spPr>
          <a:xfrm>
            <a:off x="141293" y="1364300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po funkcijskoj klasifikaciji Proračuna Općine Zemunik Donji za 2021. godinu</a:t>
            </a:r>
            <a:endParaRPr lang="hr-HR" sz="11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2403AE85-0EB1-44C2-93D9-55F68FFADF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2114577"/>
              </p:ext>
            </p:extLst>
          </p:nvPr>
        </p:nvGraphicFramePr>
        <p:xfrm>
          <a:off x="4893821" y="2121306"/>
          <a:ext cx="4116570" cy="4106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ravokutnik 13">
            <a:extLst>
              <a:ext uri="{FF2B5EF4-FFF2-40B4-BE49-F238E27FC236}">
                <a16:creationId xmlns:a16="http://schemas.microsoft.com/office/drawing/2014/main" id="{3FA5B22F-0CAB-49D4-B223-F2BEDB7801FD}"/>
              </a:ext>
            </a:extLst>
          </p:cNvPr>
          <p:cNvSpPr/>
          <p:nvPr/>
        </p:nvSpPr>
        <p:spPr>
          <a:xfrm>
            <a:off x="5381836" y="1279662"/>
            <a:ext cx="302433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po funkcijskoj klasifikaciji u Proračunu Općine Zemunik Donji za 2021. godinu</a:t>
            </a:r>
          </a:p>
        </p:txBody>
      </p:sp>
    </p:spTree>
    <p:extLst>
      <p:ext uri="{BB962C8B-B14F-4D97-AF65-F5344CB8AC3E}">
        <p14:creationId xmlns:p14="http://schemas.microsoft.com/office/powerpoint/2010/main" val="460966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C20125B-EA00-470B-8E1A-06D6D873FB0A}"/>
              </a:ext>
            </a:extLst>
          </p:cNvPr>
          <p:cNvSpPr/>
          <p:nvPr/>
        </p:nvSpPr>
        <p:spPr>
          <a:xfrm>
            <a:off x="-108520" y="260648"/>
            <a:ext cx="8057355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28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Prioritetni infrastrukturni </a:t>
            </a:r>
          </a:p>
          <a:p>
            <a:pPr algn="ctr"/>
            <a:r>
              <a:rPr lang="hr-HR" sz="28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Projekti Općine Zemunik Donji u 2021.godini</a:t>
            </a:r>
            <a:endParaRPr lang="en-US" sz="28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6711790-8F5C-4E04-8B63-65E92859563D}"/>
              </a:ext>
            </a:extLst>
          </p:cNvPr>
          <p:cNvSpPr/>
          <p:nvPr/>
        </p:nvSpPr>
        <p:spPr>
          <a:xfrm>
            <a:off x="617712" y="1625715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1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D991C8F-FEBF-4E67-8CAA-8A3FCEF436A1}"/>
              </a:ext>
            </a:extLst>
          </p:cNvPr>
          <p:cNvSpPr/>
          <p:nvPr/>
        </p:nvSpPr>
        <p:spPr>
          <a:xfrm>
            <a:off x="601004" y="2684747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3B5F7F7-52CA-4C7C-AD91-07CA7D904C13}"/>
              </a:ext>
            </a:extLst>
          </p:cNvPr>
          <p:cNvSpPr/>
          <p:nvPr/>
        </p:nvSpPr>
        <p:spPr>
          <a:xfrm>
            <a:off x="617712" y="3735616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3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1E6A8EF-118F-4FA3-916C-15291472FADA}"/>
              </a:ext>
            </a:extLst>
          </p:cNvPr>
          <p:cNvSpPr/>
          <p:nvPr/>
        </p:nvSpPr>
        <p:spPr>
          <a:xfrm>
            <a:off x="601004" y="4985130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4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B3EA0DA-3C7B-4964-B665-72D0B820A8D5}"/>
              </a:ext>
            </a:extLst>
          </p:cNvPr>
          <p:cNvSpPr/>
          <p:nvPr/>
        </p:nvSpPr>
        <p:spPr>
          <a:xfrm>
            <a:off x="623511" y="6035999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5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A31B660-098D-4725-917F-AD73E3077824}"/>
              </a:ext>
            </a:extLst>
          </p:cNvPr>
          <p:cNvSpPr/>
          <p:nvPr/>
        </p:nvSpPr>
        <p:spPr>
          <a:xfrm>
            <a:off x="4788024" y="1602239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6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53529FF-CD92-412E-9B57-5776DCC98C4F}"/>
              </a:ext>
            </a:extLst>
          </p:cNvPr>
          <p:cNvSpPr txBox="1"/>
          <p:nvPr/>
        </p:nvSpPr>
        <p:spPr>
          <a:xfrm>
            <a:off x="1564984" y="1574341"/>
            <a:ext cx="145065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Sportska dvorana</a:t>
            </a:r>
          </a:p>
          <a:p>
            <a:endParaRPr lang="hr-HR" sz="1400" dirty="0"/>
          </a:p>
          <a:p>
            <a:r>
              <a:rPr lang="hr-HR" sz="1400" dirty="0"/>
              <a:t>7.500.000,00 kn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7B33CB1-3179-4CDA-AAC8-78D4FC8EFB25}"/>
              </a:ext>
            </a:extLst>
          </p:cNvPr>
          <p:cNvSpPr txBox="1"/>
          <p:nvPr/>
        </p:nvSpPr>
        <p:spPr>
          <a:xfrm>
            <a:off x="1564984" y="2690336"/>
            <a:ext cx="158658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 err="1"/>
              <a:t>Reciklažno</a:t>
            </a:r>
            <a:r>
              <a:rPr lang="hr-HR" sz="1400" dirty="0"/>
              <a:t> dvorište</a:t>
            </a:r>
          </a:p>
          <a:p>
            <a:endParaRPr lang="hr-HR" sz="1400" dirty="0"/>
          </a:p>
          <a:p>
            <a:r>
              <a:rPr lang="hr-HR" sz="1400" dirty="0"/>
              <a:t>800.000,00 kn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0B7B42F-8F88-4042-A9ED-3B5EBC14A53B}"/>
              </a:ext>
            </a:extLst>
          </p:cNvPr>
          <p:cNvSpPr txBox="1"/>
          <p:nvPr/>
        </p:nvSpPr>
        <p:spPr>
          <a:xfrm>
            <a:off x="1547662" y="3735616"/>
            <a:ext cx="18590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Društvene prostorije u </a:t>
            </a:r>
          </a:p>
          <a:p>
            <a:r>
              <a:rPr lang="hr-HR" sz="1400" dirty="0"/>
              <a:t>Zemuniku Gornjem</a:t>
            </a:r>
          </a:p>
          <a:p>
            <a:endParaRPr lang="hr-HR" sz="1400" dirty="0"/>
          </a:p>
          <a:p>
            <a:r>
              <a:rPr lang="hr-HR" sz="1400" dirty="0"/>
              <a:t>600.000,00 kn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3D67AE4-8941-4E55-A9FD-018809453E32}"/>
              </a:ext>
            </a:extLst>
          </p:cNvPr>
          <p:cNvSpPr txBox="1"/>
          <p:nvPr/>
        </p:nvSpPr>
        <p:spPr>
          <a:xfrm>
            <a:off x="1547662" y="4889750"/>
            <a:ext cx="17917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Spomenik nadbiskupu</a:t>
            </a:r>
          </a:p>
          <a:p>
            <a:r>
              <a:rPr lang="hr-HR" sz="1400" dirty="0"/>
              <a:t>Ivanu </a:t>
            </a:r>
            <a:r>
              <a:rPr lang="hr-HR" sz="1400" dirty="0" err="1"/>
              <a:t>Prenđi</a:t>
            </a:r>
            <a:endParaRPr lang="hr-HR" sz="1400" dirty="0"/>
          </a:p>
          <a:p>
            <a:endParaRPr lang="hr-HR" sz="1400" dirty="0"/>
          </a:p>
          <a:p>
            <a:r>
              <a:rPr lang="hr-HR" sz="1400" dirty="0"/>
              <a:t>300.000,00 kn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248F1DA-988B-4735-A148-EDBCCFC10CB8}"/>
              </a:ext>
            </a:extLst>
          </p:cNvPr>
          <p:cNvSpPr txBox="1"/>
          <p:nvPr/>
        </p:nvSpPr>
        <p:spPr>
          <a:xfrm>
            <a:off x="1530990" y="6043884"/>
            <a:ext cx="189244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elektro mreže</a:t>
            </a:r>
          </a:p>
          <a:p>
            <a:endParaRPr lang="hr-HR" sz="1400" dirty="0"/>
          </a:p>
          <a:p>
            <a:r>
              <a:rPr lang="hr-HR" sz="1400" dirty="0"/>
              <a:t>500.000,00 kn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26CA279-EB08-4A42-A333-531FAF358734}"/>
              </a:ext>
            </a:extLst>
          </p:cNvPr>
          <p:cNvSpPr txBox="1"/>
          <p:nvPr/>
        </p:nvSpPr>
        <p:spPr>
          <a:xfrm>
            <a:off x="5782587" y="1580956"/>
            <a:ext cx="175387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trafostanice</a:t>
            </a:r>
          </a:p>
          <a:p>
            <a:endParaRPr lang="hr-HR" sz="1400" dirty="0"/>
          </a:p>
          <a:p>
            <a:r>
              <a:rPr lang="hr-HR" sz="1400" dirty="0"/>
              <a:t>1.000.000,00 kn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C198EA7A-5384-495D-8764-68E20F8BED54}"/>
              </a:ext>
            </a:extLst>
          </p:cNvPr>
          <p:cNvSpPr/>
          <p:nvPr/>
        </p:nvSpPr>
        <p:spPr>
          <a:xfrm>
            <a:off x="4788024" y="2667894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7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685B77D-8BB2-47FF-8AD4-29C46F2BD873}"/>
              </a:ext>
            </a:extLst>
          </p:cNvPr>
          <p:cNvSpPr txBox="1"/>
          <p:nvPr/>
        </p:nvSpPr>
        <p:spPr>
          <a:xfrm>
            <a:off x="5727602" y="2582614"/>
            <a:ext cx="278999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Ugradnja sistema grijanja i hlađenja</a:t>
            </a:r>
          </a:p>
          <a:p>
            <a:r>
              <a:rPr lang="hr-HR" sz="1400" dirty="0"/>
              <a:t> u Crkvu sv. Josipa</a:t>
            </a:r>
          </a:p>
          <a:p>
            <a:endParaRPr lang="hr-HR" sz="1400" dirty="0"/>
          </a:p>
          <a:p>
            <a:r>
              <a:rPr lang="hr-HR" sz="1400" dirty="0"/>
              <a:t>300.000,00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BE05437-EB5D-4785-96DE-C5DEB27B6A89}"/>
              </a:ext>
            </a:extLst>
          </p:cNvPr>
          <p:cNvSpPr/>
          <p:nvPr/>
        </p:nvSpPr>
        <p:spPr>
          <a:xfrm>
            <a:off x="4788024" y="3733549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8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A4265B6-2B97-48DD-B36A-90B5E8094CA9}"/>
              </a:ext>
            </a:extLst>
          </p:cNvPr>
          <p:cNvSpPr/>
          <p:nvPr/>
        </p:nvSpPr>
        <p:spPr>
          <a:xfrm>
            <a:off x="4815921" y="4689723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9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92BAE2B-B556-42D9-A3E3-FB4E5C32FBC8}"/>
              </a:ext>
            </a:extLst>
          </p:cNvPr>
          <p:cNvSpPr txBox="1"/>
          <p:nvPr/>
        </p:nvSpPr>
        <p:spPr>
          <a:xfrm>
            <a:off x="5780328" y="3687479"/>
            <a:ext cx="172201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kanalizacije</a:t>
            </a:r>
          </a:p>
          <a:p>
            <a:endParaRPr lang="hr-HR" sz="1400" dirty="0"/>
          </a:p>
          <a:p>
            <a:r>
              <a:rPr lang="hr-HR" sz="1400" dirty="0"/>
              <a:t>2.000.000,00 kn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58F0B48-D2A6-4779-9586-A4ADBA16E7C2}"/>
              </a:ext>
            </a:extLst>
          </p:cNvPr>
          <p:cNvSpPr txBox="1"/>
          <p:nvPr/>
        </p:nvSpPr>
        <p:spPr>
          <a:xfrm>
            <a:off x="5803086" y="4644717"/>
            <a:ext cx="218361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nogostupa:</a:t>
            </a:r>
          </a:p>
          <a:p>
            <a:endParaRPr lang="hr-HR" sz="1400" dirty="0"/>
          </a:p>
          <a:p>
            <a:r>
              <a:rPr lang="hr-HR" sz="1400" dirty="0"/>
              <a:t>Smoković- 1.300.000,00 kn</a:t>
            </a:r>
          </a:p>
          <a:p>
            <a:r>
              <a:rPr lang="hr-HR" sz="1400" dirty="0"/>
              <a:t>Lužine-          500.000,00 kn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119060F-D0E2-42AF-839B-5381F97C3B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369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23E8E1C-6DA5-4FA8-B8A4-0E697601FE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88205"/>
              </p:ext>
            </p:extLst>
          </p:nvPr>
        </p:nvGraphicFramePr>
        <p:xfrm>
          <a:off x="611560" y="1667496"/>
          <a:ext cx="6329045" cy="44427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9470">
                  <a:extLst>
                    <a:ext uri="{9D8B030D-6E8A-4147-A177-3AD203B41FA5}">
                      <a16:colId xmlns:a16="http://schemas.microsoft.com/office/drawing/2014/main" val="1477762658"/>
                    </a:ext>
                  </a:extLst>
                </a:gridCol>
                <a:gridCol w="2109470">
                  <a:extLst>
                    <a:ext uri="{9D8B030D-6E8A-4147-A177-3AD203B41FA5}">
                      <a16:colId xmlns:a16="http://schemas.microsoft.com/office/drawing/2014/main" val="2976341760"/>
                    </a:ext>
                  </a:extLst>
                </a:gridCol>
                <a:gridCol w="2110105">
                  <a:extLst>
                    <a:ext uri="{9D8B030D-6E8A-4147-A177-3AD203B41FA5}">
                      <a16:colId xmlns:a16="http://schemas.microsoft.com/office/drawing/2014/main" val="427495978"/>
                    </a:ext>
                  </a:extLst>
                </a:gridCol>
              </a:tblGrid>
              <a:tr h="27495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URED NAČELNIKA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646155"/>
                  </a:ext>
                </a:extLst>
              </a:tr>
              <a:tr h="262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Ivica Šarić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099 304 5060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nacelnik@zemunik.hr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978899"/>
                  </a:ext>
                </a:extLst>
              </a:tr>
              <a:tr h="26416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ZAMJENIK NAČELNIKA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075712"/>
                  </a:ext>
                </a:extLst>
              </a:tr>
              <a:tr h="2686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Ivica Dražić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091 610 1256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donacelnik@zemunik.hr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92418"/>
                  </a:ext>
                </a:extLst>
              </a:tr>
              <a:tr h="25463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PROČELNICA JUO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446289"/>
                  </a:ext>
                </a:extLst>
              </a:tr>
              <a:tr h="258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Snježana Ćurković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023 351 355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098 332 910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opcinaze@inet.hr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822776"/>
                  </a:ext>
                </a:extLst>
              </a:tr>
              <a:tr h="29464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RAČUNOVODSTVO I FINANCIJE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35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Jasna Paleka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023 351 658</a:t>
                      </a:r>
                      <a:endParaRPr lang="hr-HR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opcinaze.jasna@mail.inet.hr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643374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KOMUNALNO REDARSTVO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080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Željko Biloglav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023 351 659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099 499 7753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komunalni©zemunik.hr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01046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4CE28599-9234-4083-97DF-0D7C2B6C2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113" y="16589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1C6865-F95A-4865-9FD4-5A9179A4EEB4}"/>
              </a:ext>
            </a:extLst>
          </p:cNvPr>
          <p:cNvSpPr/>
          <p:nvPr/>
        </p:nvSpPr>
        <p:spPr>
          <a:xfrm>
            <a:off x="539552" y="286060"/>
            <a:ext cx="2016224" cy="92333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INFO</a:t>
            </a:r>
            <a:endParaRPr lang="en-US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426BFE-27B1-4ADD-92D3-F9DA785287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503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F2BA49B-BDAC-4821-90ED-FC07A652C0B8}"/>
              </a:ext>
            </a:extLst>
          </p:cNvPr>
          <p:cNvGrpSpPr/>
          <p:nvPr/>
        </p:nvGrpSpPr>
        <p:grpSpPr>
          <a:xfrm>
            <a:off x="1" y="2204865"/>
            <a:ext cx="9144000" cy="1919144"/>
            <a:chOff x="-84100" y="43906"/>
            <a:chExt cx="12092270" cy="262986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E3FCA99-19DF-46F7-ABB4-EE01868E1878}"/>
                </a:ext>
              </a:extLst>
            </p:cNvPr>
            <p:cNvGrpSpPr/>
            <p:nvPr/>
          </p:nvGrpSpPr>
          <p:grpSpPr>
            <a:xfrm>
              <a:off x="-84100" y="114300"/>
              <a:ext cx="12092270" cy="2559472"/>
              <a:chOff x="-84100" y="114300"/>
              <a:chExt cx="12092270" cy="2559472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0F28520-7346-4A74-8C74-0F88E5B1B865}"/>
                  </a:ext>
                </a:extLst>
              </p:cNvPr>
              <p:cNvSpPr/>
              <p:nvPr/>
            </p:nvSpPr>
            <p:spPr>
              <a:xfrm>
                <a:off x="-84100" y="164009"/>
                <a:ext cx="2587273" cy="25097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E441977-CB05-414D-9A59-37042DEB8E23}"/>
                  </a:ext>
                </a:extLst>
              </p:cNvPr>
              <p:cNvSpPr/>
              <p:nvPr/>
            </p:nvSpPr>
            <p:spPr>
              <a:xfrm>
                <a:off x="2503170" y="114300"/>
                <a:ext cx="2058352" cy="24688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D35A77C-4609-4601-A20F-3FBAB9C8F4FF}"/>
                  </a:ext>
                </a:extLst>
              </p:cNvPr>
              <p:cNvSpPr/>
              <p:nvPr/>
            </p:nvSpPr>
            <p:spPr>
              <a:xfrm>
                <a:off x="4570096" y="114300"/>
                <a:ext cx="2743200" cy="246888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lumMod val="0"/>
                      <a:lumOff val="100000"/>
                    </a:schemeClr>
                  </a:gs>
                  <a:gs pos="35000">
                    <a:schemeClr val="accent3">
                      <a:lumMod val="0"/>
                      <a:lumOff val="100000"/>
                    </a:schemeClr>
                  </a:gs>
                  <a:gs pos="100000">
                    <a:schemeClr val="accent3">
                      <a:lumMod val="100000"/>
                    </a:schemeClr>
                  </a:gs>
                </a:gsLst>
                <a:path path="circle">
                  <a:fillToRect l="50000" t="-80000" r="50000" b="18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0"/>
                  </a:spcAft>
                </a:pPr>
                <a:r>
                  <a:rPr lang="pt-PT" sz="1100" kern="1200" dirty="0">
                    <a:solidFill>
                      <a:srgbClr val="FFFFFF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Općina</a:t>
                </a:r>
                <a:endParaRPr lang="hr-HR" sz="1000" dirty="0"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pt-PT" sz="1100" kern="1200" dirty="0">
                    <a:solidFill>
                      <a:srgbClr val="FFFFFF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Zemunik Donji                         </a:t>
                </a:r>
                <a:endParaRPr lang="hr-HR" sz="1000" dirty="0"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pt-PT" sz="1800" kern="1200" dirty="0">
                    <a:solidFill>
                      <a:srgbClr val="FFFFFF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</a:t>
                </a:r>
                <a:endParaRPr lang="hr-HR" sz="1000" dirty="0"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13F82FC-2BC1-4A46-8E1A-D4E2E8E1A803}"/>
                  </a:ext>
                </a:extLst>
              </p:cNvPr>
              <p:cNvSpPr/>
              <p:nvPr/>
            </p:nvSpPr>
            <p:spPr>
              <a:xfrm>
                <a:off x="7321870" y="125730"/>
                <a:ext cx="2343150" cy="24688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4073072-4FC6-4881-A77A-7DCB2D07C6FF}"/>
                  </a:ext>
                </a:extLst>
              </p:cNvPr>
              <p:cNvSpPr/>
              <p:nvPr/>
            </p:nvSpPr>
            <p:spPr>
              <a:xfrm>
                <a:off x="9665020" y="125730"/>
                <a:ext cx="2343150" cy="24688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</p:grp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298CDB37-E628-43F7-A241-60BC9E02DEA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407" y="935017"/>
              <a:ext cx="388627" cy="488043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FE1DE24-5E4D-47EC-9C1D-B630237C9B05}"/>
                </a:ext>
              </a:extLst>
            </p:cNvPr>
            <p:cNvSpPr/>
            <p:nvPr/>
          </p:nvSpPr>
          <p:spPr>
            <a:xfrm>
              <a:off x="-52025" y="2507740"/>
              <a:ext cx="12057525" cy="16475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A0FD43F-CEC9-4A7C-958A-950AE05CDAA9}"/>
                </a:ext>
              </a:extLst>
            </p:cNvPr>
            <p:cNvSpPr/>
            <p:nvPr/>
          </p:nvSpPr>
          <p:spPr>
            <a:xfrm>
              <a:off x="-84098" y="43906"/>
              <a:ext cx="12090488" cy="1257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2FCCC31C-84AA-4344-B3B2-7AA35E5B5E3F}"/>
              </a:ext>
            </a:extLst>
          </p:cNvPr>
          <p:cNvSpPr/>
          <p:nvPr/>
        </p:nvSpPr>
        <p:spPr>
          <a:xfrm>
            <a:off x="2051720" y="4849445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hr-HR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Proračun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u malom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sz="14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 2021. godinu</a:t>
            </a:r>
            <a:endParaRPr lang="hr-HR" sz="8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842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683567" y="2348880"/>
            <a:ext cx="7960961" cy="1296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</a:p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Dodatne i detaljnije informacije možete pronaći na službenoj mrežnoj stranici Općine Zemunik Donji</a:t>
            </a:r>
          </a:p>
        </p:txBody>
      </p:sp>
      <p:sp>
        <p:nvSpPr>
          <p:cNvPr id="9" name="TextBox 12">
            <a:extLst>
              <a:ext uri="{FF2B5EF4-FFF2-40B4-BE49-F238E27FC236}">
                <a16:creationId xmlns:a16="http://schemas.microsoft.com/office/drawing/2014/main" id="{59E07100-CA47-40AD-8B5A-0DB55BA46673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A85F91-D7A8-497E-8354-E102FD50AD48}"/>
              </a:ext>
            </a:extLst>
          </p:cNvPr>
          <p:cNvSpPr txBox="1"/>
          <p:nvPr/>
        </p:nvSpPr>
        <p:spPr>
          <a:xfrm>
            <a:off x="683567" y="4077072"/>
            <a:ext cx="3698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/>
              <a:t>https://zemunik.hr/proracun-fin.html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85039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14569</TotalTime>
  <Words>773</Words>
  <Application>Microsoft Office PowerPoint</Application>
  <PresentationFormat>On-screen Show (4:3)</PresentationFormat>
  <Paragraphs>293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Calibri</vt:lpstr>
      <vt:lpstr>Gabriola</vt:lpstr>
      <vt:lpstr>Times New Roman</vt:lpstr>
      <vt:lpstr>Office tema</vt:lpstr>
      <vt:lpstr>   PLAN PRORAČUNA OPĆINE ZEMUNIK DONJI ZA 2021. GODINU I PROJEKCIJA ZA 2022. i 2023. GODINU - vodič za građane - </vt:lpstr>
      <vt:lpstr>Proračun Općine Zemunik Donji za 2021. godinu  i projekcija za 2022. i 2023. godinu</vt:lpstr>
      <vt:lpstr>Prihodi i primici Proračuna Općine Zemunik Donji</vt:lpstr>
      <vt:lpstr>Rashodi i izdaci proračuna Općine Zemunik Donji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ZADARSKA ŽUPANIJA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REPUBLIKA HRVATSKA ZADARSKA ŽUPANIJA  PRORAČUN ZADARSKE ŽUPANIJE ZA 2018. GODINU I PROJEKCIJE ZA 2019. i 2020. GODINU - vodič za građane -</dc:title>
  <dc:creator>Katarina</dc:creator>
  <cp:lastModifiedBy>Korisnik</cp:lastModifiedBy>
  <cp:revision>1307</cp:revision>
  <cp:lastPrinted>2020-11-16T09:13:37Z</cp:lastPrinted>
  <dcterms:created xsi:type="dcterms:W3CDTF">2014-10-06T07:52:48Z</dcterms:created>
  <dcterms:modified xsi:type="dcterms:W3CDTF">2020-11-16T09:58:43Z</dcterms:modified>
</cp:coreProperties>
</file>