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33" r:id="rId3"/>
    <p:sldId id="340" r:id="rId4"/>
    <p:sldId id="341" r:id="rId5"/>
    <p:sldId id="342" r:id="rId6"/>
    <p:sldId id="345" r:id="rId7"/>
    <p:sldId id="344" r:id="rId8"/>
    <p:sldId id="343" r:id="rId9"/>
    <p:sldId id="324" r:id="rId10"/>
  </p:sldIdLst>
  <p:sldSz cx="9144000" cy="6858000" type="screen4x3"/>
  <p:notesSz cx="6797675" cy="9929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AF0F0"/>
    <a:srgbClr val="FFFFCC"/>
    <a:srgbClr val="A2CB9B"/>
    <a:srgbClr val="E8F7AF"/>
    <a:srgbClr val="FFFF99"/>
    <a:srgbClr val="C8A094"/>
    <a:srgbClr val="470999"/>
    <a:srgbClr val="006666"/>
    <a:srgbClr val="567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2" autoAdjust="0"/>
    <p:restoredTop sz="95195" autoAdjust="0"/>
  </p:normalViewPr>
  <p:slideViewPr>
    <p:cSldViewPr>
      <p:cViewPr varScale="1">
        <p:scale>
          <a:sx n="109" d="100"/>
          <a:sy n="109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568585958005248"/>
          <c:y val="0.1489712106299213"/>
          <c:w val="0.35362844488188977"/>
          <c:h val="0.530442667322834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7"/>
          <c:dPt>
            <c:idx val="0"/>
            <c:bubble3D val="0"/>
            <c:explosion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BEB8-4387-83D1-803B74A14E8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BEB8-4387-83D1-803B74A14E8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EB8-4387-83D1-803B74A14E8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66C8-4926-BC53-F97504DAD9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PRIHODI POSLOVANJA</c:v>
                </c:pt>
                <c:pt idx="1">
                  <c:v>PRIHODI OD PRODAJE NEFINANCIJSKE IMOVINE</c:v>
                </c:pt>
                <c:pt idx="2">
                  <c:v>PRIMICI OD FINAN.IMOVINE I ZADUŽIVANJA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70.180000000000007</c:v>
                </c:pt>
                <c:pt idx="1">
                  <c:v>1.59</c:v>
                </c:pt>
                <c:pt idx="2">
                  <c:v>28.23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8-4387-83D1-803B74A14E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D3F-4530-A0D9-2647AC9CC084}"/>
              </c:ext>
            </c:extLst>
          </c:dPt>
          <c:dPt>
            <c:idx val="1"/>
            <c:bubble3D val="0"/>
            <c:explosion val="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3F-4530-A0D9-2647AC9CC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E-49CC-8F99-4043FBA95C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E-49CC-8F99-4043FBA95C2A}"/>
              </c:ext>
            </c:extLst>
          </c:dPt>
          <c:dLbls>
            <c:spPr>
              <a:noFill/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FINAN.IMOVINU I OTPLATE ZAJMOVA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26.03</c:v>
                </c:pt>
                <c:pt idx="1">
                  <c:v>73.12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F-4530-A0D9-2647AC9CC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50926584282577"/>
          <c:y val="0.14800837247591797"/>
          <c:w val="0.52347110533587571"/>
          <c:h val="0.77790787362424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10,97 %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E66-4C75-A743-35657C6A7E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0,51 %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E66-4C75-A743-35657C6A7E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0,27 %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E66-4C75-A743-35657C6A7E2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7,91 %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E66-4C75-A743-35657C6A7E2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32,83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E66-4C75-A743-35657C6A7E2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0,01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E66-4C75-A743-35657C6A7E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40,62 %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E66-4C75-A743-35657C6A7E2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5,34%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E66-4C75-A743-35657C6A7E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0,69 %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E66-4C75-A743-35657C6A7E2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baseline="0" dirty="0"/>
                      <a:t>0,85 %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E66-4C75-A743-35657C6A7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Opće javne usluge</c:v>
                </c:pt>
                <c:pt idx="1">
                  <c:v>Javni red i sigurnost</c:v>
                </c:pt>
                <c:pt idx="2">
                  <c:v>Ekonomski poslovi</c:v>
                </c:pt>
                <c:pt idx="3">
                  <c:v>Zaštita okoliša</c:v>
                </c:pt>
                <c:pt idx="4">
                  <c:v>Usluge unapređenja stanovanja zajednice</c:v>
                </c:pt>
                <c:pt idx="5">
                  <c:v>Zdravstvo</c:v>
                </c:pt>
                <c:pt idx="6">
                  <c:v>Rekreacija, kultura i religija</c:v>
                </c:pt>
                <c:pt idx="7">
                  <c:v>Obrazovanje</c:v>
                </c:pt>
                <c:pt idx="8">
                  <c:v>Socijalna zaštita</c:v>
                </c:pt>
                <c:pt idx="9">
                  <c:v>Izdaci za finan.imovinu i otplate zajmova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%">
                  <c:v>10.97</c:v>
                </c:pt>
                <c:pt idx="1">
                  <c:v>0.51</c:v>
                </c:pt>
                <c:pt idx="2">
                  <c:v>0.27</c:v>
                </c:pt>
                <c:pt idx="3">
                  <c:v>7.91</c:v>
                </c:pt>
                <c:pt idx="4">
                  <c:v>32.83</c:v>
                </c:pt>
                <c:pt idx="5">
                  <c:v>0.01</c:v>
                </c:pt>
                <c:pt idx="6">
                  <c:v>40.619999999999997</c:v>
                </c:pt>
                <c:pt idx="7">
                  <c:v>5.34</c:v>
                </c:pt>
                <c:pt idx="8">
                  <c:v>0.69</c:v>
                </c:pt>
                <c:pt idx="9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6-4C75-A743-35657C6A7E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743998015"/>
        <c:axId val="815065487"/>
      </c:barChart>
      <c:catAx>
        <c:axId val="743998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5065487"/>
        <c:crosses val="autoZero"/>
        <c:auto val="1"/>
        <c:lblAlgn val="ctr"/>
        <c:lblOffset val="100"/>
        <c:noMultiLvlLbl val="0"/>
      </c:catAx>
      <c:valAx>
        <c:axId val="81506548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43998015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2">
          <a:lumMod val="75000"/>
        </a:scheme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rgbClr val="002060"/>
              </a:solidFill>
            </a:rPr>
            <a:t>Prihodi i primici </a:t>
          </a:r>
          <a:r>
            <a:rPr lang="hr-HR" b="1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>
              <a:solidFill>
                <a:srgbClr val="002060"/>
              </a:solidFill>
            </a:rPr>
            <a:t> 35.418.000,00 kn</a:t>
          </a: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b="1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35</a:t>
          </a:r>
          <a:r>
            <a:rPr lang="hr-HR" b="1" dirty="0">
              <a:solidFill>
                <a:schemeClr val="tx2">
                  <a:lumMod val="75000"/>
                </a:schemeClr>
              </a:solidFill>
            </a:rPr>
            <a:t>.418.000,00 kn</a:t>
          </a:r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2"/>
      <dgm:spPr/>
    </dgm:pt>
    <dgm:pt modelId="{4981C8DB-4C1C-4358-8500-B5F48EC7587F}" type="pres">
      <dgm:prSet presAssocID="{1DB8DC99-D35A-4223-BD85-F68ED6C62FF2}" presName="parentText" presStyleLbl="node1" presStyleIdx="0" presStyleCnt="2" custScaleX="142857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2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0" presStyleCnt="2"/>
      <dgm:spPr/>
    </dgm:pt>
    <dgm:pt modelId="{45186DC0-E01C-49BC-979F-F37A4A4E2488}" type="pres">
      <dgm:prSet presAssocID="{E3160682-CCB9-4AF6-880E-2F87ECC66255}" presName="parentText" presStyleLbl="node1" presStyleIdx="1" presStyleCnt="2" custScaleX="142857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1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EEB42CF-04F5-4FEE-BDE4-E70BA35758D7}" type="presParOf" srcId="{AFE17CD3-89E7-438D-9FE0-89070C29B761}" destId="{52E95BF8-B6B9-4E21-8294-434A245A2965}" srcOrd="4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5" destOrd="0" presId="urn:microsoft.com/office/officeart/2005/8/layout/list1"/>
    <dgm:cxn modelId="{16AD6BB0-E23C-4CAB-9E71-E195C24A6585}" type="presParOf" srcId="{AFE17CD3-89E7-438D-9FE0-89070C29B761}" destId="{D69C3A2C-23A7-4093-9185-2F5E434868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2022.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rgbClr val="002060"/>
              </a:solidFill>
            </a:rPr>
            <a:t>35.418.000,00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2023.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24.618.000,00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>
        <a:solidFill>
          <a:schemeClr val="accent1"/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2024.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000" b="1">
              <a:solidFill>
                <a:schemeClr val="tx2">
                  <a:lumMod val="75000"/>
                </a:schemeClr>
              </a:solidFill>
            </a:rPr>
            <a:t>21.398.000,00 </a:t>
          </a:r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896217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10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Prihodi i primici </a:t>
          </a:r>
          <a:r>
            <a:rPr lang="hr-HR" sz="2000" b="1" kern="1200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2000" b="1" kern="1200" dirty="0">
              <a:solidFill>
                <a:srgbClr val="002060"/>
              </a:solidFill>
            </a:rPr>
            <a:t> 35.418.000,00 kn</a:t>
          </a:r>
        </a:p>
      </dsp:txBody>
      <dsp:txXfrm>
        <a:off x="236684" y="629838"/>
        <a:ext cx="4099615" cy="532758"/>
      </dsp:txXfrm>
    </dsp:sp>
    <dsp:sp modelId="{D69C3A2C-23A7-4093-9185-2F5E434868C1}">
      <dsp:nvSpPr>
        <dsp:cNvPr id="0" name=""/>
        <dsp:cNvSpPr/>
      </dsp:nvSpPr>
      <dsp:spPr>
        <a:xfrm>
          <a:off x="0" y="1803418"/>
          <a:ext cx="43661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508217"/>
          <a:ext cx="4157257" cy="5904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Rashodi i izdaci 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rPr>
            <a:t>→ 35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.418.000,00 kn</a:t>
          </a:r>
        </a:p>
      </dsp:txBody>
      <dsp:txXfrm>
        <a:off x="236684" y="1537038"/>
        <a:ext cx="4099615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2024.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>
              <a:solidFill>
                <a:schemeClr val="tx2">
                  <a:lumMod val="75000"/>
                </a:schemeClr>
              </a:solidFill>
            </a:rPr>
            <a:t>21.398.000,00 </a:t>
          </a: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2023.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24.618.000,00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2022.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35.418.000,00 kn</a:t>
          </a: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2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8" rIns="92053" bIns="46028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6667"/>
            <a:ext cx="5438140" cy="4468416"/>
          </a:xfrm>
          <a:prstGeom prst="rect">
            <a:avLst/>
          </a:prstGeom>
        </p:spPr>
        <p:txBody>
          <a:bodyPr vert="horz" lIns="92053" tIns="46028" rIns="92053" bIns="46028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2" y="9431599"/>
            <a:ext cx="2945660" cy="496491"/>
          </a:xfrm>
          <a:prstGeom prst="rect">
            <a:avLst/>
          </a:prstGeom>
        </p:spPr>
        <p:txBody>
          <a:bodyPr vert="horz" lIns="92053" tIns="46028" rIns="92053" bIns="46028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gif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chemeClr val="tx2">
                    <a:lumMod val="75000"/>
                  </a:schemeClr>
                </a:solidFill>
              </a:rPr>
              <a:t>PLAN PRORAČUNA OPĆINE ZEMUNIK DONJI ZA 2022. GODINU I PROJEKCIJA ZA 2023. i 2024.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hr-HR" sz="3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900" dirty="0">
                <a:solidFill>
                  <a:schemeClr val="accent1">
                    <a:lumMod val="75000"/>
                  </a:schemeClr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Nacrt prijedloga Proračuna Općine Zemunik Donji za 2022. godinu i projekcije za 2023. i 2024. godinu općinski načelnik dostavlja 15.studenog 2021. Općinskom vijeću na donošenje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Zemunik Donji, studeni 2021.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866C63-08A9-4217-ACB8-EF8B04CC1EA5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BB90446-D46A-4C2E-B1FE-7036B5419247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563781F-1874-4FFF-8E54-D456D1955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F669F8-9711-4A5D-8094-1223BF13D8E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A64D3C8-C02F-4BE7-86F7-490D85C3F2E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Općine Zemunik Donji za 2022. godinu</a:t>
            </a:r>
            <a:br>
              <a:rPr lang="hr-HR" sz="2800" b="1" dirty="0"/>
            </a:br>
            <a:r>
              <a:rPr lang="hr-HR" sz="2800" b="1" dirty="0"/>
              <a:t> i projekcija za 2023. i 2024.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1584762171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850441783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5F6C6-18D2-4CD0-992C-6F1E01EA39B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29840B-55B9-4CD4-B3A3-872CA7B97D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78" y="3575495"/>
            <a:ext cx="4067314" cy="31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DB16-E793-4BF0-BBB7-FD64B0EC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Prihodi i primici Proračuna Općine Zemunik 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4EC14-0E05-43E5-A6AF-EAD59E571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ABFD41F9-7E24-46BF-BFC6-D4C12AC9C885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3">
            <a:extLst>
              <a:ext uri="{FF2B5EF4-FFF2-40B4-BE49-F238E27FC236}">
                <a16:creationId xmlns:a16="http://schemas.microsoft.com/office/drawing/2014/main" id="{11AD3AC9-EF11-4003-8EF6-AF893C8CBD84}"/>
              </a:ext>
            </a:extLst>
          </p:cNvPr>
          <p:cNvSpPr/>
          <p:nvPr/>
        </p:nvSpPr>
        <p:spPr>
          <a:xfrm>
            <a:off x="1763688" y="1049408"/>
            <a:ext cx="4888592" cy="12618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Općine Zemunik Donji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4923905-6FE0-4457-BF74-7D0CD2338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20161"/>
              </p:ext>
            </p:extLst>
          </p:nvPr>
        </p:nvGraphicFramePr>
        <p:xfrm>
          <a:off x="107504" y="2610694"/>
          <a:ext cx="5832648" cy="369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6237663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336155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33127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50236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(u kn)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Plan 2022.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Udio</a:t>
                      </a:r>
                    </a:p>
                    <a:p>
                      <a:pPr algn="ctr"/>
                      <a:r>
                        <a:rPr lang="hr-HR" sz="1100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3378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6 PRIHODI POSLOVANJA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21.537.000,00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24.858.000,00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70,18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754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61 PRIHODI OD POREZA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5.501.500,00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4.702.200,00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13,28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61022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63 POMOĆI IZ INOZEMSTVA I OD SUBJEKATA UNUTAR OPĆEG PRORAČUNA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8.999.000,00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13.420.600,00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37,89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83268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64 PRIHODI OD IMOVINE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483.800,00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664.800,00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1,88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45351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65 PRIHODI OD UPRAVNIH I ADMINISTRATIVNIH PRISTOJBI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6.427.700,00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5.965.400,00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16,84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35176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66 PRIHODI OD PRODAJE PROIZVODA I ROBE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40.000,00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40.000,00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0,11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591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dirty="0"/>
                        <a:t>68 OSTALI PRIHODI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85.000,00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65.000,00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dirty="0"/>
                        <a:t>0,18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96529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7 PRIHODI OD PRODAJE NEFINANCIJSKE IMOVINE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660.000,00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560.000,00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1,59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40927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8 PRIMICI OD FINAN.IMOVINE I ZADUŽIVANJA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/>
                        <a:t>6.250.000,00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10.000.000,00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28,23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05535"/>
                  </a:ext>
                </a:extLst>
              </a:tr>
              <a:tr h="284166">
                <a:tc>
                  <a:txBody>
                    <a:bodyPr/>
                    <a:lstStyle/>
                    <a:p>
                      <a:r>
                        <a:rPr lang="hr-HR" sz="1100" b="1" dirty="0"/>
                        <a:t>UKUPNO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28.447.000,00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35.418.000,00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/>
                        <a:t>100,00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10847"/>
                  </a:ext>
                </a:extLst>
              </a:tr>
            </a:tbl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5E18FA57-DC23-4BFE-A809-D3C540008CD5}"/>
              </a:ext>
            </a:extLst>
          </p:cNvPr>
          <p:cNvSpPr/>
          <p:nvPr/>
        </p:nvSpPr>
        <p:spPr>
          <a:xfrm>
            <a:off x="106697" y="2349084"/>
            <a:ext cx="51845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prihoda i primitaka Proračuna Općine Zemunik Donji za 2022. godinu </a:t>
            </a:r>
            <a:endParaRPr lang="hr-HR" sz="11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CBF87B-C275-489E-9FC3-BE1D2B477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848382"/>
              </p:ext>
            </p:extLst>
          </p:nvPr>
        </p:nvGraphicFramePr>
        <p:xfrm>
          <a:off x="4572000" y="24246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ravokutnik 7">
            <a:extLst>
              <a:ext uri="{FF2B5EF4-FFF2-40B4-BE49-F238E27FC236}">
                <a16:creationId xmlns:a16="http://schemas.microsoft.com/office/drawing/2014/main" id="{A7788F1C-1B26-4CB8-A057-47A422B1B6C5}"/>
              </a:ext>
            </a:extLst>
          </p:cNvPr>
          <p:cNvSpPr/>
          <p:nvPr/>
        </p:nvSpPr>
        <p:spPr>
          <a:xfrm>
            <a:off x="5994996" y="238552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prihoda i primitaka u Proračunu Općine Zemunik Donji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330429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8B93-CBB7-4A31-A954-B33848B6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Rashodi i izdaci proračuna Općine Zemunik</a:t>
            </a:r>
            <a:r>
              <a:rPr lang="hr-HR" sz="3200" b="1" dirty="0"/>
              <a:t> </a:t>
            </a:r>
            <a:r>
              <a:rPr lang="hr-HR" sz="2800" b="1" dirty="0"/>
              <a:t>Donji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5FD9F-F4DB-4F6B-A743-D663EF4B8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4" name="TextBox 12">
            <a:extLst>
              <a:ext uri="{FF2B5EF4-FFF2-40B4-BE49-F238E27FC236}">
                <a16:creationId xmlns:a16="http://schemas.microsoft.com/office/drawing/2014/main" id="{1F18DDB4-7B29-4586-9918-6ABC1BD35C14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Pravokutnik 6">
            <a:extLst>
              <a:ext uri="{FF2B5EF4-FFF2-40B4-BE49-F238E27FC236}">
                <a16:creationId xmlns:a16="http://schemas.microsoft.com/office/drawing/2014/main" id="{C87E98B1-FBB5-4846-9879-18B131FAFA6F}"/>
              </a:ext>
            </a:extLst>
          </p:cNvPr>
          <p:cNvSpPr/>
          <p:nvPr/>
        </p:nvSpPr>
        <p:spPr>
          <a:xfrm>
            <a:off x="1831622" y="1076444"/>
            <a:ext cx="4968552" cy="1046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Rashodi i izdaci proračuna Općine Zemunik Donji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92D55A-69CA-4D9C-9A2D-D4011DBAF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37234"/>
              </p:ext>
            </p:extLst>
          </p:nvPr>
        </p:nvGraphicFramePr>
        <p:xfrm>
          <a:off x="179513" y="2589223"/>
          <a:ext cx="5249745" cy="381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>
                  <a:extLst>
                    <a:ext uri="{9D8B030D-6E8A-4147-A177-3AD203B41FA5}">
                      <a16:colId xmlns:a16="http://schemas.microsoft.com/office/drawing/2014/main" val="54434962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4819151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73126778"/>
                    </a:ext>
                  </a:extLst>
                </a:gridCol>
                <a:gridCol w="569226">
                  <a:extLst>
                    <a:ext uri="{9D8B030D-6E8A-4147-A177-3AD203B41FA5}">
                      <a16:colId xmlns:a16="http://schemas.microsoft.com/office/drawing/2014/main" val="676217750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algn="l"/>
                      <a:r>
                        <a:rPr lang="hr-HR" sz="900" dirty="0"/>
                        <a:t>(u kn)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2021.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Plan 2022.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/>
                        <a:t>Udio </a:t>
                      </a:r>
                    </a:p>
                    <a:p>
                      <a:pPr algn="ctr"/>
                      <a:r>
                        <a:rPr lang="hr-HR" sz="900" dirty="0"/>
                        <a:t>&amp;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798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3 RASHODI POSLOVANJA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9.708.000,00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9.219.000,00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26,03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919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31 RASHODI ZA ZAPOSLENE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2.362.000,00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2.582.000,00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7,29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40131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32 MATERIJALNI RASHODI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3.456.300,00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3.960.200,00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11,18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806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34 FINANCIJSKI RASHODI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146.200,00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161.300,00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0,46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7573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35 SUBVENCIJE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2.350.000,00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747.000,00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2,11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35515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36 POMOĆI DANE U INOZEMSTVO I UNUTAR OPĆEG PRORAČUNA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21.000,00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396.000,00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1,12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06977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37 NAKNADE GRAĐANIMA I KUĆANSTVIMA I DRUGE NAKNADE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547.000,00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547.000,00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1,54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31978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dirty="0"/>
                        <a:t>38 OSTALI RASHODI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825.500,00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825.500,00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/>
                        <a:t>2,33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44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4 RASHODI ZA NABAVU NEFINANCIJSKE IMOVINE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18.439.000,00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25.899.000,00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73,12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67506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5 IZDACI ZA FINANCIJSKU IMOVINU I OTPLATE ZAJMOVA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0,85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25454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r>
                        <a:rPr lang="hr-HR" sz="900" b="1" dirty="0"/>
                        <a:t>UKUPNO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28.447.000,00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35.418.000,00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/>
                        <a:t>100,00</a:t>
                      </a:r>
                    </a:p>
                  </a:txBody>
                  <a:tcPr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820990"/>
                  </a:ext>
                </a:extLst>
              </a:tr>
            </a:tbl>
          </a:graphicData>
        </a:graphic>
      </p:graphicFrame>
      <p:sp>
        <p:nvSpPr>
          <p:cNvPr id="8" name="Pravokutnik 9">
            <a:extLst>
              <a:ext uri="{FF2B5EF4-FFF2-40B4-BE49-F238E27FC236}">
                <a16:creationId xmlns:a16="http://schemas.microsoft.com/office/drawing/2014/main" id="{19AEB5BB-5098-49D5-AF2F-4A47C2A43BB1}"/>
              </a:ext>
            </a:extLst>
          </p:cNvPr>
          <p:cNvSpPr/>
          <p:nvPr/>
        </p:nvSpPr>
        <p:spPr>
          <a:xfrm>
            <a:off x="162804" y="2278797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Proračuna Zadarske županije za 2022.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81EBCF1-6304-4AA0-BC1F-0167211E22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075869"/>
              </p:ext>
            </p:extLst>
          </p:nvPr>
        </p:nvGraphicFramePr>
        <p:xfrm>
          <a:off x="4607211" y="3085922"/>
          <a:ext cx="5249745" cy="318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7">
            <a:extLst>
              <a:ext uri="{FF2B5EF4-FFF2-40B4-BE49-F238E27FC236}">
                <a16:creationId xmlns:a16="http://schemas.microsoft.com/office/drawing/2014/main" id="{C3FFA548-8E64-4B02-8B99-F350DCE2E70A}"/>
              </a:ext>
            </a:extLst>
          </p:cNvPr>
          <p:cNvSpPr/>
          <p:nvPr/>
        </p:nvSpPr>
        <p:spPr>
          <a:xfrm>
            <a:off x="5940152" y="2278797"/>
            <a:ext cx="304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u Proračunu Općine Zemunik Donji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364083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>
            <a:extLst>
              <a:ext uri="{FF2B5EF4-FFF2-40B4-BE49-F238E27FC236}">
                <a16:creationId xmlns:a16="http://schemas.microsoft.com/office/drawing/2014/main" id="{C9B68AB7-024C-4A63-99F5-2349E42A15C1}"/>
              </a:ext>
            </a:extLst>
          </p:cNvPr>
          <p:cNvSpPr txBox="1">
            <a:spLocks/>
          </p:cNvSpPr>
          <p:nvPr/>
        </p:nvSpPr>
        <p:spPr>
          <a:xfrm>
            <a:off x="242320" y="37645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7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675E3-C1C3-438E-942A-F7BB25AAF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8EFCB2A-29AD-4BDC-A486-DE7DAAD67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88549"/>
              </p:ext>
            </p:extLst>
          </p:nvPr>
        </p:nvGraphicFramePr>
        <p:xfrm>
          <a:off x="170700" y="2094136"/>
          <a:ext cx="4564277" cy="413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">
                  <a:extLst>
                    <a:ext uri="{9D8B030D-6E8A-4147-A177-3AD203B41FA5}">
                      <a16:colId xmlns:a16="http://schemas.microsoft.com/office/drawing/2014/main" val="4063988841"/>
                    </a:ext>
                  </a:extLst>
                </a:gridCol>
                <a:gridCol w="1545650">
                  <a:extLst>
                    <a:ext uri="{9D8B030D-6E8A-4147-A177-3AD203B41FA5}">
                      <a16:colId xmlns:a16="http://schemas.microsoft.com/office/drawing/2014/main" val="4216498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121441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52081194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88968499"/>
                    </a:ext>
                  </a:extLst>
                </a:gridCol>
              </a:tblGrid>
              <a:tr h="365364">
                <a:tc>
                  <a:txBody>
                    <a:bodyPr/>
                    <a:lstStyle/>
                    <a:p>
                      <a:r>
                        <a:rPr lang="hr-HR" sz="1000" dirty="0"/>
                        <a:t>RB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Opis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2021.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Plan 2022.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Udio </a:t>
                      </a:r>
                    </a:p>
                    <a:p>
                      <a:r>
                        <a:rPr lang="hr-HR" sz="1000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73163"/>
                  </a:ext>
                </a:extLst>
              </a:tr>
              <a:tr h="332827">
                <a:tc>
                  <a:txBody>
                    <a:bodyPr/>
                    <a:lstStyle/>
                    <a:p>
                      <a:r>
                        <a:rPr lang="hr-HR" sz="1000" dirty="0"/>
                        <a:t>1.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Opće javne usluge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3.410.700,00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3.884.000,00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10,97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3392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2.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Javni red i sigurnost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165.000,00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180.000,00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0,51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9949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3.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Ekonomski poslovi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94.000,00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0,27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87686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Zaštita okoliša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943.000,00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2.803.000,00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7,91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99567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5.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Usluge unapređenja stanovanja i zajednice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11.570.000,00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11.626.000,00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32,83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610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6.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Zdravstvo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0,01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53160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r>
                        <a:rPr lang="hr-HR" sz="1000" dirty="0"/>
                        <a:t>7.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Rekreacija, kultura i religija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9.868.000,00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14.387.000,00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40,62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45171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8.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Obrazovanje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1.902.300,00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1.894.000,00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5,34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003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r>
                        <a:rPr lang="hr-HR" sz="1000" dirty="0"/>
                        <a:t>9.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Socijalna zaštita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245.000,00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0,69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80563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dirty="0"/>
                        <a:t>Izdaci za financijsku imovinu i otplate zajmova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300.000,00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/>
                        <a:t>0,85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03805"/>
                  </a:ext>
                </a:extLst>
              </a:tr>
              <a:tr h="362844">
                <a:tc>
                  <a:txBody>
                    <a:bodyPr/>
                    <a:lstStyle/>
                    <a:p>
                      <a:endParaRPr lang="hr-HR" sz="1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/>
                        <a:t>UKUPNO RASHODI I IZDACI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28.447.000,00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35.418.000,00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100,00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20217"/>
                  </a:ext>
                </a:extLst>
              </a:tr>
            </a:tbl>
          </a:graphicData>
        </a:graphic>
      </p:graphicFrame>
      <p:sp>
        <p:nvSpPr>
          <p:cNvPr id="7" name="TextBox 12">
            <a:extLst>
              <a:ext uri="{FF2B5EF4-FFF2-40B4-BE49-F238E27FC236}">
                <a16:creationId xmlns:a16="http://schemas.microsoft.com/office/drawing/2014/main" id="{67D40327-268F-4C70-A98A-658BEDF9A9CC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12">
            <a:extLst>
              <a:ext uri="{FF2B5EF4-FFF2-40B4-BE49-F238E27FC236}">
                <a16:creationId xmlns:a16="http://schemas.microsoft.com/office/drawing/2014/main" id="{A505974F-267F-43B8-B160-A6F47E71698D}"/>
              </a:ext>
            </a:extLst>
          </p:cNvPr>
          <p:cNvSpPr/>
          <p:nvPr/>
        </p:nvSpPr>
        <p:spPr>
          <a:xfrm>
            <a:off x="141293" y="1364300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 Proračuna Općine Zemunik Donji za 2022. godinu</a:t>
            </a:r>
            <a:endParaRPr lang="hr-HR" sz="11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403AE85-0EB1-44C2-93D9-55F68FFAD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273492"/>
              </p:ext>
            </p:extLst>
          </p:nvPr>
        </p:nvGraphicFramePr>
        <p:xfrm>
          <a:off x="4893821" y="2121306"/>
          <a:ext cx="4116570" cy="410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ravokutnik 13">
            <a:extLst>
              <a:ext uri="{FF2B5EF4-FFF2-40B4-BE49-F238E27FC236}">
                <a16:creationId xmlns:a16="http://schemas.microsoft.com/office/drawing/2014/main" id="{3FA5B22F-0CAB-49D4-B223-F2BEDB7801FD}"/>
              </a:ext>
            </a:extLst>
          </p:cNvPr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Općine Zemunik Donji za 2022. godinu</a:t>
            </a:r>
          </a:p>
        </p:txBody>
      </p:sp>
    </p:spTree>
    <p:extLst>
      <p:ext uri="{BB962C8B-B14F-4D97-AF65-F5344CB8AC3E}">
        <p14:creationId xmlns:p14="http://schemas.microsoft.com/office/powerpoint/2010/main" val="46096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20125B-EA00-470B-8E1A-06D6D873FB0A}"/>
              </a:ext>
            </a:extLst>
          </p:cNvPr>
          <p:cNvSpPr/>
          <p:nvPr/>
        </p:nvSpPr>
        <p:spPr>
          <a:xfrm>
            <a:off x="-108520" y="260648"/>
            <a:ext cx="805735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Prioritetni infrastrukturni </a:t>
            </a:r>
          </a:p>
          <a:p>
            <a:pPr algn="ctr"/>
            <a:r>
              <a:rPr lang="hr-HR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Projekti Općine Zemunik Donji u 2022.godini</a:t>
            </a:r>
            <a:endParaRPr lang="en-US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6711790-8F5C-4E04-8B63-65E92859563D}"/>
              </a:ext>
            </a:extLst>
          </p:cNvPr>
          <p:cNvSpPr/>
          <p:nvPr/>
        </p:nvSpPr>
        <p:spPr>
          <a:xfrm>
            <a:off x="617712" y="1625715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991C8F-FEBF-4E67-8CAA-8A3FCEF436A1}"/>
              </a:ext>
            </a:extLst>
          </p:cNvPr>
          <p:cNvSpPr/>
          <p:nvPr/>
        </p:nvSpPr>
        <p:spPr>
          <a:xfrm>
            <a:off x="601004" y="2684747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B5F7F7-52CA-4C7C-AD91-07CA7D904C13}"/>
              </a:ext>
            </a:extLst>
          </p:cNvPr>
          <p:cNvSpPr/>
          <p:nvPr/>
        </p:nvSpPr>
        <p:spPr>
          <a:xfrm>
            <a:off x="617712" y="3735616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3EA0DA-3C7B-4964-B665-72D0B820A8D5}"/>
              </a:ext>
            </a:extLst>
          </p:cNvPr>
          <p:cNvSpPr/>
          <p:nvPr/>
        </p:nvSpPr>
        <p:spPr>
          <a:xfrm>
            <a:off x="601004" y="4905747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31B660-098D-4725-917F-AD73E3077824}"/>
              </a:ext>
            </a:extLst>
          </p:cNvPr>
          <p:cNvSpPr/>
          <p:nvPr/>
        </p:nvSpPr>
        <p:spPr>
          <a:xfrm>
            <a:off x="4788024" y="1602239"/>
            <a:ext cx="720080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3529FF-CD92-412E-9B57-5776DCC98C4F}"/>
              </a:ext>
            </a:extLst>
          </p:cNvPr>
          <p:cNvSpPr txBox="1"/>
          <p:nvPr/>
        </p:nvSpPr>
        <p:spPr>
          <a:xfrm>
            <a:off x="1564984" y="1574341"/>
            <a:ext cx="14506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Sportska dvorana</a:t>
            </a:r>
          </a:p>
          <a:p>
            <a:endParaRPr lang="hr-HR" sz="1400" dirty="0"/>
          </a:p>
          <a:p>
            <a:r>
              <a:rPr lang="hr-HR" sz="1400" dirty="0"/>
              <a:t>9.975.000,00 kn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B33CB1-3179-4CDA-AAC8-78D4FC8EFB25}"/>
              </a:ext>
            </a:extLst>
          </p:cNvPr>
          <p:cNvSpPr txBox="1"/>
          <p:nvPr/>
        </p:nvSpPr>
        <p:spPr>
          <a:xfrm>
            <a:off x="1564984" y="2690336"/>
            <a:ext cx="15865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/>
              <a:t>Reciklažno</a:t>
            </a:r>
            <a:r>
              <a:rPr lang="hr-HR" sz="1400" dirty="0"/>
              <a:t> dvorište</a:t>
            </a:r>
          </a:p>
          <a:p>
            <a:endParaRPr lang="hr-HR" sz="1400" dirty="0"/>
          </a:p>
          <a:p>
            <a:r>
              <a:rPr lang="hr-HR" sz="1400" dirty="0"/>
              <a:t>2.700.000,00 kn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B7B42F-8F88-4042-A9ED-3B5EBC14A53B}"/>
              </a:ext>
            </a:extLst>
          </p:cNvPr>
          <p:cNvSpPr txBox="1"/>
          <p:nvPr/>
        </p:nvSpPr>
        <p:spPr>
          <a:xfrm>
            <a:off x="1547662" y="3735616"/>
            <a:ext cx="1859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Društvene prostorije u </a:t>
            </a:r>
          </a:p>
          <a:p>
            <a:r>
              <a:rPr lang="hr-HR" sz="1400" dirty="0"/>
              <a:t>Zemuniku Gornjem</a:t>
            </a:r>
          </a:p>
          <a:p>
            <a:endParaRPr lang="hr-HR" sz="1400" dirty="0"/>
          </a:p>
          <a:p>
            <a:r>
              <a:rPr lang="hr-HR" sz="1400" dirty="0"/>
              <a:t>3.220.000,00 kn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48F1DA-988B-4735-A148-EDBCCFC10CB8}"/>
              </a:ext>
            </a:extLst>
          </p:cNvPr>
          <p:cNvSpPr txBox="1"/>
          <p:nvPr/>
        </p:nvSpPr>
        <p:spPr>
          <a:xfrm>
            <a:off x="1442670" y="4904581"/>
            <a:ext cx="18924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elektro mreže</a:t>
            </a:r>
          </a:p>
          <a:p>
            <a:endParaRPr lang="hr-HR" sz="1400" dirty="0"/>
          </a:p>
          <a:p>
            <a:r>
              <a:rPr lang="hr-HR" sz="1400" dirty="0"/>
              <a:t>500.000,00 kn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6CA279-EB08-4A42-A333-531FAF358734}"/>
              </a:ext>
            </a:extLst>
          </p:cNvPr>
          <p:cNvSpPr txBox="1"/>
          <p:nvPr/>
        </p:nvSpPr>
        <p:spPr>
          <a:xfrm>
            <a:off x="5782587" y="1580956"/>
            <a:ext cx="1753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trafostanice</a:t>
            </a:r>
          </a:p>
          <a:p>
            <a:endParaRPr lang="hr-HR" sz="1400" dirty="0"/>
          </a:p>
          <a:p>
            <a:r>
              <a:rPr lang="hr-HR" sz="1400" dirty="0"/>
              <a:t>1.000.000,00 kn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BE05437-EB5D-4785-96DE-C5DEB27B6A89}"/>
              </a:ext>
            </a:extLst>
          </p:cNvPr>
          <p:cNvSpPr/>
          <p:nvPr/>
        </p:nvSpPr>
        <p:spPr>
          <a:xfrm>
            <a:off x="4788024" y="2627620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6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A4265B6-2B97-48DD-B36A-90B5E8094CA9}"/>
              </a:ext>
            </a:extLst>
          </p:cNvPr>
          <p:cNvSpPr/>
          <p:nvPr/>
        </p:nvSpPr>
        <p:spPr>
          <a:xfrm>
            <a:off x="4788024" y="3653001"/>
            <a:ext cx="720080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2BAE2B-B556-42D9-A3E3-FB4E5C32FBC8}"/>
              </a:ext>
            </a:extLst>
          </p:cNvPr>
          <p:cNvSpPr txBox="1"/>
          <p:nvPr/>
        </p:nvSpPr>
        <p:spPr>
          <a:xfrm>
            <a:off x="5652120" y="2570130"/>
            <a:ext cx="17220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kanalizacije</a:t>
            </a:r>
          </a:p>
          <a:p>
            <a:endParaRPr lang="hr-HR" sz="1400" dirty="0"/>
          </a:p>
          <a:p>
            <a:r>
              <a:rPr lang="hr-HR" sz="1400" dirty="0"/>
              <a:t>1.057.000,00 kn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8F0B48-D2A6-4779-9586-A4ADBA16E7C2}"/>
              </a:ext>
            </a:extLst>
          </p:cNvPr>
          <p:cNvSpPr txBox="1"/>
          <p:nvPr/>
        </p:nvSpPr>
        <p:spPr>
          <a:xfrm>
            <a:off x="5617384" y="3549207"/>
            <a:ext cx="23002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Izgradnja nogostupa:</a:t>
            </a:r>
          </a:p>
          <a:p>
            <a:endParaRPr lang="hr-HR" sz="1400" dirty="0"/>
          </a:p>
          <a:p>
            <a:r>
              <a:rPr lang="hr-HR" sz="1400" dirty="0"/>
              <a:t>Smoković-   2.414.000,00 kn</a:t>
            </a:r>
          </a:p>
          <a:p>
            <a:r>
              <a:rPr lang="hr-HR" sz="1400" dirty="0"/>
              <a:t>Lužine-            500.000,00 kn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119060F-D0E2-42AF-839B-5381F97C3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6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3E8E1C-6DA5-4FA8-B8A4-0E697601F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34914"/>
              </p:ext>
            </p:extLst>
          </p:nvPr>
        </p:nvGraphicFramePr>
        <p:xfrm>
          <a:off x="611560" y="1667496"/>
          <a:ext cx="6624736" cy="5127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405796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7495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98 332 910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ODSJEK ZA OPĆE I ADMINISTRATIVNE POSLOVE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Paula Marušić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023 351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1 602 5567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pisarnica@zemunik.hr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ODSJEK ZA 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Ivana Marušić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  023 351 660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091 602 3339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financije@zemunik.hr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ODSJEK ZA 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DJELATNOSTI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CE28599-9234-4083-97DF-0D7C2B6C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1658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1C6865-F95A-4865-9FD4-5A9179A4EEB4}"/>
              </a:ext>
            </a:extLst>
          </p:cNvPr>
          <p:cNvSpPr/>
          <p:nvPr/>
        </p:nvSpPr>
        <p:spPr>
          <a:xfrm>
            <a:off x="539552" y="286060"/>
            <a:ext cx="2016224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26BFE-27B1-4ADD-92D3-F9DA78528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0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F2BA49B-BDAC-4821-90ED-FC07A652C0B8}"/>
              </a:ext>
            </a:extLst>
          </p:cNvPr>
          <p:cNvGrpSpPr/>
          <p:nvPr/>
        </p:nvGrpSpPr>
        <p:grpSpPr>
          <a:xfrm>
            <a:off x="1" y="2204865"/>
            <a:ext cx="9144000" cy="1919144"/>
            <a:chOff x="-84100" y="43906"/>
            <a:chExt cx="12092270" cy="262986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E3FCA99-19DF-46F7-ABB4-EE01868E1878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F28520-7346-4A74-8C74-0F88E5B1B865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441977-CB05-414D-9A59-37042DEB8E23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35A77C-4609-4601-A20F-3FBAB9C8F4FF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3F82FC-2BC1-4A46-8E1A-D4E2E8E1A803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4073072-4FC6-4881-A77A-7DCB2D07C6FF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8CDB37-E628-43F7-A241-60BC9E02D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E1DE24-5E4D-47EC-9C1D-B630237C9B05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A0FD43F-CEC9-4A7C-958A-950AE05CDAA9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CC31C-84AA-4344-B3B2-7AA35E5B5E3F}"/>
              </a:ext>
            </a:extLst>
          </p:cNvPr>
          <p:cNvSpPr/>
          <p:nvPr/>
        </p:nvSpPr>
        <p:spPr>
          <a:xfrm>
            <a:off x="2051720" y="484944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</a:t>
            </a:r>
            <a:r>
              <a:rPr lang="hr-HR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4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59E07100-CA47-40AD-8B5A-0DB55BA4667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A85F91-D7A8-497E-8354-E102FD50AD48}"/>
              </a:ext>
            </a:extLst>
          </p:cNvPr>
          <p:cNvSpPr txBox="1"/>
          <p:nvPr/>
        </p:nvSpPr>
        <p:spPr>
          <a:xfrm>
            <a:off x="683567" y="4077072"/>
            <a:ext cx="369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/>
              <a:t>https://zemunik.hr/proracun-fin.html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14761</TotalTime>
  <Words>843</Words>
  <Application>Microsoft Office PowerPoint</Application>
  <PresentationFormat>Prikaz na zaslonu (4:3)</PresentationFormat>
  <Paragraphs>293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Gabriola</vt:lpstr>
      <vt:lpstr>Times New Roman</vt:lpstr>
      <vt:lpstr>Office tema</vt:lpstr>
      <vt:lpstr>   PLAN PRORAČUNA OPĆINE ZEMUNIK DONJI ZA 2022. GODINU I PROJEKCIJA ZA 2023. i 2024. GODINU - vodič za građane - </vt:lpstr>
      <vt:lpstr>Proračun Općine Zemunik Donji za 2022. godinu  i projekcija za 2023. i 2024. godinu</vt:lpstr>
      <vt:lpstr>Prihodi i primici Proračuna Općine Zemunik Donji</vt:lpstr>
      <vt:lpstr>Rashodi i izdaci proračuna Općine Zemunik Donji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ZADARSKA ŽUPANIJA  PRORAČUN ZADARSKE ŽUPANIJE ZA 2018. GODINU I PROJEKCIJE ZA 2019. i 2020. GODINU - vodič za građane -</dc:title>
  <dc:creator>Katarina</dc:creator>
  <cp:lastModifiedBy>Korisnik</cp:lastModifiedBy>
  <cp:revision>1322</cp:revision>
  <cp:lastPrinted>2021-12-13T10:22:53Z</cp:lastPrinted>
  <dcterms:created xsi:type="dcterms:W3CDTF">2014-10-06T07:52:48Z</dcterms:created>
  <dcterms:modified xsi:type="dcterms:W3CDTF">2022-01-12T07:56:39Z</dcterms:modified>
</cp:coreProperties>
</file>