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310" r:id="rId2"/>
    <p:sldId id="333" r:id="rId3"/>
    <p:sldId id="340" r:id="rId4"/>
    <p:sldId id="341" r:id="rId5"/>
    <p:sldId id="342" r:id="rId6"/>
    <p:sldId id="345" r:id="rId7"/>
    <p:sldId id="344" r:id="rId8"/>
    <p:sldId id="343" r:id="rId9"/>
    <p:sldId id="324" r:id="rId10"/>
  </p:sldIdLst>
  <p:sldSz cx="9144000" cy="6858000" type="screen4x3"/>
  <p:notesSz cx="6797675" cy="9929813"/>
  <p:defaultTextStyle>
    <a:defPPr>
      <a:defRPr lang="sr-Latn-C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Ivan" initials="I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99"/>
    <a:srgbClr val="FAF0F0"/>
    <a:srgbClr val="FFFFCC"/>
    <a:srgbClr val="A2CB9B"/>
    <a:srgbClr val="E8F7AF"/>
    <a:srgbClr val="FFFF99"/>
    <a:srgbClr val="C8A094"/>
    <a:srgbClr val="470999"/>
    <a:srgbClr val="006666"/>
    <a:srgbClr val="567A5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rednji stil 2 - Isticanj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Stil teme 1 - Isticanje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Stil teme 1 - Isticanje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69C7853C-536D-4A76-A0AE-DD22124D55A5}" styleName="Stil teme 1 - Isticanje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775DCB02-9BB8-47FD-8907-85C794F793BA}" styleName="Stil teme 1 - Isticanje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35758FB7-9AC5-4552-8A53-C91805E547FA}" styleName="Stil teme 1 - Isticanje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08FB837D-C827-4EFA-A057-4D05807E0F7C}" styleName="Stil teme 1 - Isticanje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2D5ABB26-0587-4C30-8999-92F81FD0307C}" styleName="Bez stila, bez rešetk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D03447BB-5D67-496B-8E87-E561075AD55C}" styleName="Tamni stil 1 - Isticanje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073A0DAA-6AF3-43AB-8588-CEC1D06C72B9}" styleName="Srednji stil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E8034E78-7F5D-4C2E-B375-FC64B27BC917}" styleName="Tamni stil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8799B23B-EC83-4686-B30A-512413B5E67A}" styleName="Svijetli stil 3 - Isticanj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5940675A-B579-460E-94D1-54222C63F5DA}" styleName="Bez stila, s rešetkom tablice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B301B821-A1FF-4177-AEE7-76D212191A09}" styleName="Srednji stil 1 - Isticanj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552" autoAdjust="0"/>
    <p:restoredTop sz="95195" autoAdjust="0"/>
  </p:normalViewPr>
  <p:slideViewPr>
    <p:cSldViewPr>
      <p:cViewPr varScale="1">
        <p:scale>
          <a:sx n="109" d="100"/>
          <a:sy n="109" d="100"/>
        </p:scale>
        <p:origin x="185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hr-H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33568585958005248"/>
          <c:y val="0.1489712106299213"/>
          <c:w val="0.35362844488188977"/>
          <c:h val="0.53044266732283463"/>
        </c:manualLayout>
      </c:layout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spPr>
            <a:scene3d>
              <a:camera prst="orthographicFront"/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explosion val="7"/>
          <c:dPt>
            <c:idx val="0"/>
            <c:bubble3D val="0"/>
            <c:explosion val="6"/>
            <c:spPr>
              <a:gradFill rotWithShape="1">
                <a:gsLst>
                  <a:gs pos="0">
                    <a:schemeClr val="accent1">
                      <a:shade val="51000"/>
                      <a:satMod val="130000"/>
                    </a:schemeClr>
                  </a:gs>
                  <a:gs pos="80000">
                    <a:schemeClr val="accent1">
                      <a:shade val="93000"/>
                      <a:satMod val="130000"/>
                    </a:schemeClr>
                  </a:gs>
                  <a:gs pos="100000">
                    <a:schemeClr val="accent1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/>
                <a:lightRig rig="threePt" dir="t">
                  <a:rot lat="0" lon="0" rev="1200000"/>
                </a:lightRig>
              </a:scene3d>
              <a:sp3d>
                <a:bevelT w="63500" h="25400"/>
                <a:bevelB w="152400" h="50800" prst="softRound"/>
              </a:sp3d>
            </c:spPr>
            <c:extLst>
              <c:ext xmlns:c16="http://schemas.microsoft.com/office/drawing/2014/chart" uri="{C3380CC4-5D6E-409C-BE32-E72D297353CC}">
                <c16:uniqueId val="{00000003-BEB8-4387-83D1-803B74A14E8D}"/>
              </c:ext>
            </c:extLst>
          </c:dPt>
          <c:dPt>
            <c:idx val="1"/>
            <c:bubble3D val="0"/>
            <c:spPr>
              <a:gradFill rotWithShape="1">
                <a:gsLst>
                  <a:gs pos="0">
                    <a:schemeClr val="accent2">
                      <a:shade val="51000"/>
                      <a:satMod val="130000"/>
                    </a:schemeClr>
                  </a:gs>
                  <a:gs pos="80000">
                    <a:schemeClr val="accent2">
                      <a:shade val="93000"/>
                      <a:satMod val="130000"/>
                    </a:schemeClr>
                  </a:gs>
                  <a:gs pos="100000">
                    <a:schemeClr val="accent2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/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  <c:extLst>
              <c:ext xmlns:c16="http://schemas.microsoft.com/office/drawing/2014/chart" uri="{C3380CC4-5D6E-409C-BE32-E72D297353CC}">
                <c16:uniqueId val="{00000002-BEB8-4387-83D1-803B74A14E8D}"/>
              </c:ext>
            </c:extLst>
          </c:dPt>
          <c:dPt>
            <c:idx val="2"/>
            <c:bubble3D val="0"/>
            <c:spPr>
              <a:gradFill rotWithShape="1">
                <a:gsLst>
                  <a:gs pos="0">
                    <a:schemeClr val="accent3">
                      <a:shade val="51000"/>
                      <a:satMod val="130000"/>
                    </a:schemeClr>
                  </a:gs>
                  <a:gs pos="80000">
                    <a:schemeClr val="accent3">
                      <a:shade val="93000"/>
                      <a:satMod val="130000"/>
                    </a:schemeClr>
                  </a:gs>
                  <a:gs pos="100000">
                    <a:schemeClr val="accent3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/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  <c:extLst>
              <c:ext xmlns:c16="http://schemas.microsoft.com/office/drawing/2014/chart" uri="{C3380CC4-5D6E-409C-BE32-E72D297353CC}">
                <c16:uniqueId val="{00000001-BEB8-4387-83D1-803B74A14E8D}"/>
              </c:ext>
            </c:extLst>
          </c:dPt>
          <c:dPt>
            <c:idx val="3"/>
            <c:bubble3D val="0"/>
            <c:spPr>
              <a:gradFill rotWithShape="1">
                <a:gsLst>
                  <a:gs pos="0">
                    <a:schemeClr val="accent4">
                      <a:shade val="51000"/>
                      <a:satMod val="130000"/>
                    </a:schemeClr>
                  </a:gs>
                  <a:gs pos="80000">
                    <a:schemeClr val="accent4">
                      <a:shade val="93000"/>
                      <a:satMod val="130000"/>
                    </a:schemeClr>
                  </a:gs>
                  <a:gs pos="100000">
                    <a:schemeClr val="accent4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/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  <c:extLst>
              <c:ext xmlns:c16="http://schemas.microsoft.com/office/drawing/2014/chart" uri="{C3380CC4-5D6E-409C-BE32-E72D297353CC}">
                <c16:uniqueId val="{00000007-66C8-4926-BC53-F97504DAD9D4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r-Latn-RS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Sheet1!$A$2:$A$5</c:f>
              <c:strCache>
                <c:ptCount val="3"/>
                <c:pt idx="0">
                  <c:v>PRIHODI POSLOVANJA</c:v>
                </c:pt>
                <c:pt idx="1">
                  <c:v>PRIHODI OD PRODAJE NEFINANCIJSKE IMOVINE</c:v>
                </c:pt>
                <c:pt idx="2">
                  <c:v>PRIMICI OD FINAN.IMOVINE I ZADUŽIVANJA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70.180000000000007</c:v>
                </c:pt>
                <c:pt idx="1">
                  <c:v>1.59</c:v>
                </c:pt>
                <c:pt idx="2">
                  <c:v>28.23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EB8-4387-83D1-803B74A14E8D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egendEntry>
        <c:idx val="3"/>
        <c:delete val="1"/>
      </c:legendEntry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r-Latn-R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sr-Latn-R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hr-H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spPr>
            <a:scene3d>
              <a:camera prst="orthographicFront"/>
              <a:lightRig rig="threePt" dir="t"/>
            </a:scene3d>
            <a:sp3d>
              <a:bevelT w="165100" prst="coolSlant"/>
              <a:contourClr>
                <a:srgbClr val="000000"/>
              </a:contourClr>
            </a:sp3d>
          </c:spPr>
          <c:explosion val="4"/>
          <c:dPt>
            <c:idx val="0"/>
            <c:bubble3D val="0"/>
            <c:spPr>
              <a:solidFill>
                <a:schemeClr val="accent1"/>
              </a:solidFill>
              <a:ln w="25400">
                <a:solidFill>
                  <a:schemeClr val="lt1"/>
                </a:solidFill>
              </a:ln>
              <a:effectLst/>
              <a:scene3d>
                <a:camera prst="orthographicFront"/>
                <a:lightRig rig="threePt" dir="t"/>
              </a:scene3d>
              <a:sp3d contourW="25400">
                <a:bevelT w="165100" prst="coolSlant"/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2-9D3F-4530-A0D9-2647AC9CC084}"/>
              </c:ext>
            </c:extLst>
          </c:dPt>
          <c:dPt>
            <c:idx val="1"/>
            <c:bubble3D val="0"/>
            <c:explosion val="5"/>
            <c:spPr>
              <a:solidFill>
                <a:schemeClr val="accent2"/>
              </a:solidFill>
              <a:ln w="25400">
                <a:solidFill>
                  <a:schemeClr val="lt1"/>
                </a:solidFill>
              </a:ln>
              <a:effectLst/>
              <a:scene3d>
                <a:camera prst="orthographicFront"/>
                <a:lightRig rig="threePt" dir="t"/>
              </a:scene3d>
              <a:sp3d contourW="25400">
                <a:bevelT w="165100" prst="coolSlant"/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9D3F-4530-A0D9-2647AC9CC084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25400">
                <a:solidFill>
                  <a:schemeClr val="lt1"/>
                </a:solidFill>
              </a:ln>
              <a:effectLst/>
              <a:scene3d>
                <a:camera prst="orthographicFront"/>
                <a:lightRig rig="threePt" dir="t"/>
              </a:scene3d>
              <a:sp3d contourW="25400">
                <a:bevelT w="165100" prst="coolSlant"/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5-1D0E-49CC-8F99-4043FBA95C2A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25400">
                <a:solidFill>
                  <a:schemeClr val="lt1"/>
                </a:solidFill>
              </a:ln>
              <a:effectLst/>
              <a:scene3d>
                <a:camera prst="orthographicFront"/>
                <a:lightRig rig="threePt" dir="t"/>
              </a:scene3d>
              <a:sp3d contourW="25400">
                <a:bevelT w="165100" prst="coolSlant"/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7-1D0E-49CC-8F99-4043FBA95C2A}"/>
              </c:ext>
            </c:extLst>
          </c:dPt>
          <c:dLbls>
            <c:spPr>
              <a:noFill/>
              <a:ln>
                <a:solidFill>
                  <a:schemeClr val="accent2">
                    <a:lumMod val="75000"/>
                  </a:schemeClr>
                </a:solidFill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r-Latn-R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Sheet1!$A$2:$A$5</c:f>
              <c:strCache>
                <c:ptCount val="3"/>
                <c:pt idx="0">
                  <c:v>RASHODI POSLOVANJA</c:v>
                </c:pt>
                <c:pt idx="1">
                  <c:v>RASHODI ZA NABAVU NEFINANCIJSKE IMOVINE</c:v>
                </c:pt>
                <c:pt idx="2">
                  <c:v>IZDACI ZA FINAN.IMOVINU I OTPLATE ZAJMOVA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26.03</c:v>
                </c:pt>
                <c:pt idx="1">
                  <c:v>73.12</c:v>
                </c:pt>
                <c:pt idx="2">
                  <c:v>0.85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D3F-4530-A0D9-2647AC9CC08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b"/>
      <c:legendEntry>
        <c:idx val="3"/>
        <c:delete val="1"/>
      </c:legendEntry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r-Latn-R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sr-Latn-R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hr-H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plotArea>
      <c:layout>
        <c:manualLayout>
          <c:layoutTarget val="inner"/>
          <c:xMode val="edge"/>
          <c:yMode val="edge"/>
          <c:x val="0.47650926584282577"/>
          <c:y val="0.14800837247591797"/>
          <c:w val="0.52347110533587571"/>
          <c:h val="0.77790787362424207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2">
                <a:lumMod val="75000"/>
              </a:schemeClr>
            </a:soli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 dirty="0"/>
                      <a:t>10,97 %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4-8E66-4C75-A743-35657C6A7E26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 dirty="0"/>
                      <a:t>0,51 %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5-8E66-4C75-A743-35657C6A7E26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 dirty="0"/>
                      <a:t>0,27 %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6-8E66-4C75-A743-35657C6A7E26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 dirty="0"/>
                      <a:t>7,91 %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7-8E66-4C75-A743-35657C6A7E26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r>
                      <a:rPr lang="en-US" dirty="0"/>
                      <a:t>32,83</a:t>
                    </a:r>
                    <a:r>
                      <a:rPr lang="en-US" baseline="0" dirty="0"/>
                      <a:t> </a:t>
                    </a:r>
                    <a:r>
                      <a:rPr lang="en-US" dirty="0"/>
                      <a:t>%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8-8E66-4C75-A743-35657C6A7E26}"/>
                </c:ext>
              </c:extLst>
            </c:dLbl>
            <c:dLbl>
              <c:idx val="5"/>
              <c:tx>
                <c:rich>
                  <a:bodyPr/>
                  <a:lstStyle/>
                  <a:p>
                    <a:r>
                      <a:rPr lang="en-US" dirty="0"/>
                      <a:t>0,01</a:t>
                    </a:r>
                    <a:r>
                      <a:rPr lang="en-US" baseline="0" dirty="0"/>
                      <a:t> </a:t>
                    </a:r>
                    <a:r>
                      <a:rPr lang="en-US" dirty="0"/>
                      <a:t>%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9-8E66-4C75-A743-35657C6A7E26}"/>
                </c:ext>
              </c:extLst>
            </c:dLbl>
            <c:dLbl>
              <c:idx val="6"/>
              <c:tx>
                <c:rich>
                  <a:bodyPr/>
                  <a:lstStyle/>
                  <a:p>
                    <a:r>
                      <a:rPr lang="en-US" dirty="0"/>
                      <a:t>40,62 %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A-8E66-4C75-A743-35657C6A7E26}"/>
                </c:ext>
              </c:extLst>
            </c:dLbl>
            <c:dLbl>
              <c:idx val="7"/>
              <c:tx>
                <c:rich>
                  <a:bodyPr/>
                  <a:lstStyle/>
                  <a:p>
                    <a:r>
                      <a:rPr lang="en-US" dirty="0"/>
                      <a:t>5,34%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B-8E66-4C75-A743-35657C6A7E26}"/>
                </c:ext>
              </c:extLst>
            </c:dLbl>
            <c:dLbl>
              <c:idx val="8"/>
              <c:tx>
                <c:rich>
                  <a:bodyPr/>
                  <a:lstStyle/>
                  <a:p>
                    <a:r>
                      <a:rPr lang="en-US" dirty="0"/>
                      <a:t>0,69 %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C-8E66-4C75-A743-35657C6A7E26}"/>
                </c:ext>
              </c:extLst>
            </c:dLbl>
            <c:dLbl>
              <c:idx val="9"/>
              <c:tx>
                <c:rich>
                  <a:bodyPr/>
                  <a:lstStyle/>
                  <a:p>
                    <a:r>
                      <a:rPr lang="en-US" baseline="0" dirty="0"/>
                      <a:t>0,85 %</a:t>
                    </a:r>
                    <a:endParaRPr lang="en-US" dirty="0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D-8E66-4C75-A743-35657C6A7E2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r-Latn-R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Sheet1!$A$2:$A$11</c:f>
              <c:strCache>
                <c:ptCount val="10"/>
                <c:pt idx="0">
                  <c:v>Opće javne usluge</c:v>
                </c:pt>
                <c:pt idx="1">
                  <c:v>Javni red i sigurnost</c:v>
                </c:pt>
                <c:pt idx="2">
                  <c:v>Ekonomski poslovi</c:v>
                </c:pt>
                <c:pt idx="3">
                  <c:v>Zaštita okoliša</c:v>
                </c:pt>
                <c:pt idx="4">
                  <c:v>Usluge unapređenja stanovanja zajednice</c:v>
                </c:pt>
                <c:pt idx="5">
                  <c:v>Zdravstvo</c:v>
                </c:pt>
                <c:pt idx="6">
                  <c:v>Rekreacija, kultura i religija</c:v>
                </c:pt>
                <c:pt idx="7">
                  <c:v>Obrazovanje</c:v>
                </c:pt>
                <c:pt idx="8">
                  <c:v>Socijalna zaštita</c:v>
                </c:pt>
                <c:pt idx="9">
                  <c:v>Izdaci za finan.imovinu i otplate zajmova</c:v>
                </c:pt>
              </c:strCache>
            </c:strRef>
          </c:cat>
          <c:val>
            <c:numRef>
              <c:f>Sheet1!$B$2:$B$11</c:f>
              <c:numCache>
                <c:formatCode>General</c:formatCode>
                <c:ptCount val="10"/>
                <c:pt idx="0" formatCode="0.00%">
                  <c:v>10.97</c:v>
                </c:pt>
                <c:pt idx="1">
                  <c:v>0.51</c:v>
                </c:pt>
                <c:pt idx="2">
                  <c:v>0.27</c:v>
                </c:pt>
                <c:pt idx="3">
                  <c:v>7.91</c:v>
                </c:pt>
                <c:pt idx="4">
                  <c:v>32.83</c:v>
                </c:pt>
                <c:pt idx="5">
                  <c:v>0.01</c:v>
                </c:pt>
                <c:pt idx="6">
                  <c:v>40.619999999999997</c:v>
                </c:pt>
                <c:pt idx="7">
                  <c:v>5.34</c:v>
                </c:pt>
                <c:pt idx="8">
                  <c:v>0.69</c:v>
                </c:pt>
                <c:pt idx="9">
                  <c:v>0.85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E66-4C75-A743-35657C6A7E26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15"/>
        <c:overlap val="-20"/>
        <c:axId val="743998015"/>
        <c:axId val="815065487"/>
      </c:barChart>
      <c:catAx>
        <c:axId val="743998015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r-Latn-RS"/>
          </a:p>
        </c:txPr>
        <c:crossAx val="815065487"/>
        <c:crosses val="autoZero"/>
        <c:auto val="1"/>
        <c:lblAlgn val="ctr"/>
        <c:lblOffset val="100"/>
        <c:noMultiLvlLbl val="0"/>
      </c:catAx>
      <c:valAx>
        <c:axId val="815065487"/>
        <c:scaling>
          <c:orientation val="minMax"/>
        </c:scaling>
        <c:delete val="1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%" sourceLinked="1"/>
        <c:majorTickMark val="none"/>
        <c:minorTickMark val="none"/>
        <c:tickLblPos val="nextTo"/>
        <c:crossAx val="743998015"/>
        <c:crosses val="autoZero"/>
        <c:crossBetween val="between"/>
      </c:valAx>
      <c:spPr>
        <a:solidFill>
          <a:schemeClr val="accent2">
            <a:lumMod val="20000"/>
            <a:lumOff val="80000"/>
          </a:schemeClr>
        </a:solidFill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solidFill>
        <a:schemeClr val="accent2">
          <a:lumMod val="75000"/>
        </a:schemeClr>
      </a:solidFill>
    </a:ln>
    <a:effectLst/>
  </c:spPr>
  <c:txPr>
    <a:bodyPr/>
    <a:lstStyle/>
    <a:p>
      <a:pPr>
        <a:defRPr/>
      </a:pPr>
      <a:endParaRPr lang="sr-Latn-R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style1.xml><?xml version="1.0" encoding="utf-8"?>
<cs:chartStyle xmlns:cs="http://schemas.microsoft.com/office/drawing/2012/chartStyle" xmlns:a="http://schemas.openxmlformats.org/drawingml/2006/main" id="344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lt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34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ize="5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lt1"/>
    </cs:fontRef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954B905-DF12-44A7-97FF-FEADA0BAC1C6}" type="doc">
      <dgm:prSet loTypeId="urn:microsoft.com/office/officeart/2005/8/layout/list1" loCatId="list" qsTypeId="urn:microsoft.com/office/officeart/2005/8/quickstyle/simple2" qsCatId="simple" csTypeId="urn:microsoft.com/office/officeart/2005/8/colors/accent1_2" csCatId="accent1" phldr="1"/>
      <dgm:spPr/>
      <dgm:t>
        <a:bodyPr/>
        <a:lstStyle/>
        <a:p>
          <a:endParaRPr lang="hr-HR"/>
        </a:p>
      </dgm:t>
    </dgm:pt>
    <dgm:pt modelId="{1DB8DC99-D35A-4223-BD85-F68ED6C62FF2}">
      <dgm:prSet phldrT="[Tekst]"/>
      <dgm:spPr>
        <a:solidFill>
          <a:schemeClr val="accent1">
            <a:lumMod val="40000"/>
            <a:lumOff val="60000"/>
          </a:schemeClr>
        </a:solidFill>
      </dgm:spPr>
      <dgm:t>
        <a:bodyPr/>
        <a:lstStyle/>
        <a:p>
          <a:r>
            <a:rPr lang="hr-HR" b="1" dirty="0">
              <a:solidFill>
                <a:srgbClr val="002060"/>
              </a:solidFill>
            </a:rPr>
            <a:t>Prihodi i primici </a:t>
          </a:r>
          <a:r>
            <a:rPr lang="hr-HR" b="1" dirty="0">
              <a:solidFill>
                <a:srgbClr val="002060"/>
              </a:solidFill>
              <a:latin typeface="Times New Roman"/>
              <a:cs typeface="Times New Roman"/>
            </a:rPr>
            <a:t>→</a:t>
          </a:r>
          <a:r>
            <a:rPr lang="hr-HR" b="1" dirty="0">
              <a:solidFill>
                <a:srgbClr val="002060"/>
              </a:solidFill>
            </a:rPr>
            <a:t> 35.418.000,00 kn</a:t>
          </a:r>
        </a:p>
      </dgm:t>
    </dgm:pt>
    <dgm:pt modelId="{3F7356BB-86DE-4D3A-A420-E7E4E9C92C69}" type="parTrans" cxnId="{EE1C0876-9766-4879-968C-DD25EAC2E36F}">
      <dgm:prSet/>
      <dgm:spPr/>
      <dgm:t>
        <a:bodyPr/>
        <a:lstStyle/>
        <a:p>
          <a:endParaRPr lang="hr-HR"/>
        </a:p>
      </dgm:t>
    </dgm:pt>
    <dgm:pt modelId="{74A7E9DE-96A0-4811-8EBA-D02691DF4983}" type="sibTrans" cxnId="{EE1C0876-9766-4879-968C-DD25EAC2E36F}">
      <dgm:prSet/>
      <dgm:spPr/>
      <dgm:t>
        <a:bodyPr/>
        <a:lstStyle/>
        <a:p>
          <a:endParaRPr lang="hr-HR"/>
        </a:p>
      </dgm:t>
    </dgm:pt>
    <dgm:pt modelId="{E3160682-CCB9-4AF6-880E-2F87ECC66255}">
      <dgm:prSet phldrT="[Tekst]"/>
      <dgm:spPr>
        <a:solidFill>
          <a:schemeClr val="accent1">
            <a:lumMod val="40000"/>
            <a:lumOff val="60000"/>
          </a:schemeClr>
        </a:solidFill>
      </dgm:spPr>
      <dgm:t>
        <a:bodyPr/>
        <a:lstStyle/>
        <a:p>
          <a:r>
            <a:rPr lang="hr-HR" b="1" dirty="0">
              <a:solidFill>
                <a:schemeClr val="tx2">
                  <a:lumMod val="75000"/>
                </a:schemeClr>
              </a:solidFill>
            </a:rPr>
            <a:t>Rashodi i izdaci </a:t>
          </a:r>
          <a:r>
            <a:rPr lang="hr-HR" b="1" dirty="0">
              <a:solidFill>
                <a:schemeClr val="tx2">
                  <a:lumMod val="75000"/>
                </a:schemeClr>
              </a:solidFill>
              <a:latin typeface="Times New Roman"/>
              <a:cs typeface="Times New Roman"/>
            </a:rPr>
            <a:t>→ 35</a:t>
          </a:r>
          <a:r>
            <a:rPr lang="hr-HR" b="1" dirty="0">
              <a:solidFill>
                <a:schemeClr val="tx2">
                  <a:lumMod val="75000"/>
                </a:schemeClr>
              </a:solidFill>
            </a:rPr>
            <a:t>.418.000,00 kn</a:t>
          </a:r>
        </a:p>
      </dgm:t>
    </dgm:pt>
    <dgm:pt modelId="{1090C4C3-3CC2-4D88-80CE-12BBD8EF511A}" type="parTrans" cxnId="{23BA60C3-43D9-4382-98CD-B761217A7C89}">
      <dgm:prSet/>
      <dgm:spPr/>
      <dgm:t>
        <a:bodyPr/>
        <a:lstStyle/>
        <a:p>
          <a:endParaRPr lang="hr-HR"/>
        </a:p>
      </dgm:t>
    </dgm:pt>
    <dgm:pt modelId="{9932B054-E083-4BB4-A81D-7F73A35B037A}" type="sibTrans" cxnId="{23BA60C3-43D9-4382-98CD-B761217A7C89}">
      <dgm:prSet/>
      <dgm:spPr/>
      <dgm:t>
        <a:bodyPr/>
        <a:lstStyle/>
        <a:p>
          <a:endParaRPr lang="hr-HR"/>
        </a:p>
      </dgm:t>
    </dgm:pt>
    <dgm:pt modelId="{AFE17CD3-89E7-438D-9FE0-89070C29B761}" type="pres">
      <dgm:prSet presAssocID="{D954B905-DF12-44A7-97FF-FEADA0BAC1C6}" presName="linear" presStyleCnt="0">
        <dgm:presLayoutVars>
          <dgm:dir/>
          <dgm:animLvl val="lvl"/>
          <dgm:resizeHandles val="exact"/>
        </dgm:presLayoutVars>
      </dgm:prSet>
      <dgm:spPr/>
    </dgm:pt>
    <dgm:pt modelId="{A414F0C5-DD5C-4066-95F0-4F7FA91A38E9}" type="pres">
      <dgm:prSet presAssocID="{1DB8DC99-D35A-4223-BD85-F68ED6C62FF2}" presName="parentLin" presStyleCnt="0"/>
      <dgm:spPr/>
    </dgm:pt>
    <dgm:pt modelId="{E8196252-B420-43E8-9828-3124379EC670}" type="pres">
      <dgm:prSet presAssocID="{1DB8DC99-D35A-4223-BD85-F68ED6C62FF2}" presName="parentLeftMargin" presStyleLbl="node1" presStyleIdx="0" presStyleCnt="2"/>
      <dgm:spPr/>
    </dgm:pt>
    <dgm:pt modelId="{4981C8DB-4C1C-4358-8500-B5F48EC7587F}" type="pres">
      <dgm:prSet presAssocID="{1DB8DC99-D35A-4223-BD85-F68ED6C62FF2}" presName="parentText" presStyleLbl="node1" presStyleIdx="0" presStyleCnt="2" custScaleX="142857">
        <dgm:presLayoutVars>
          <dgm:chMax val="0"/>
          <dgm:bulletEnabled val="1"/>
        </dgm:presLayoutVars>
      </dgm:prSet>
      <dgm:spPr/>
    </dgm:pt>
    <dgm:pt modelId="{3E27C463-2134-4CE2-81B9-CBA843123559}" type="pres">
      <dgm:prSet presAssocID="{1DB8DC99-D35A-4223-BD85-F68ED6C62FF2}" presName="negativeSpace" presStyleCnt="0"/>
      <dgm:spPr/>
    </dgm:pt>
    <dgm:pt modelId="{2D8D9B7F-F6B7-4DC9-82B7-BA53D1BBE431}" type="pres">
      <dgm:prSet presAssocID="{1DB8DC99-D35A-4223-BD85-F68ED6C62FF2}" presName="childText" presStyleLbl="conFgAcc1" presStyleIdx="0" presStyleCnt="2">
        <dgm:presLayoutVars>
          <dgm:bulletEnabled val="1"/>
        </dgm:presLayoutVars>
      </dgm:prSet>
      <dgm:spPr/>
    </dgm:pt>
    <dgm:pt modelId="{E1928073-0EDE-46F4-95EC-15E5C6208B1E}" type="pres">
      <dgm:prSet presAssocID="{74A7E9DE-96A0-4811-8EBA-D02691DF4983}" presName="spaceBetweenRectangles" presStyleCnt="0"/>
      <dgm:spPr/>
    </dgm:pt>
    <dgm:pt modelId="{52E95BF8-B6B9-4E21-8294-434A245A2965}" type="pres">
      <dgm:prSet presAssocID="{E3160682-CCB9-4AF6-880E-2F87ECC66255}" presName="parentLin" presStyleCnt="0"/>
      <dgm:spPr/>
    </dgm:pt>
    <dgm:pt modelId="{67D96E31-69C4-44F9-AAA6-6D4114640D9F}" type="pres">
      <dgm:prSet presAssocID="{E3160682-CCB9-4AF6-880E-2F87ECC66255}" presName="parentLeftMargin" presStyleLbl="node1" presStyleIdx="0" presStyleCnt="2"/>
      <dgm:spPr/>
    </dgm:pt>
    <dgm:pt modelId="{45186DC0-E01C-49BC-979F-F37A4A4E2488}" type="pres">
      <dgm:prSet presAssocID="{E3160682-CCB9-4AF6-880E-2F87ECC66255}" presName="parentText" presStyleLbl="node1" presStyleIdx="1" presStyleCnt="2" custScaleX="142857">
        <dgm:presLayoutVars>
          <dgm:chMax val="0"/>
          <dgm:bulletEnabled val="1"/>
        </dgm:presLayoutVars>
      </dgm:prSet>
      <dgm:spPr/>
    </dgm:pt>
    <dgm:pt modelId="{BBD03EC6-1DA2-4128-BC41-7056DDF393FE}" type="pres">
      <dgm:prSet presAssocID="{E3160682-CCB9-4AF6-880E-2F87ECC66255}" presName="negativeSpace" presStyleCnt="0"/>
      <dgm:spPr/>
    </dgm:pt>
    <dgm:pt modelId="{D69C3A2C-23A7-4093-9185-2F5E434868C1}" type="pres">
      <dgm:prSet presAssocID="{E3160682-CCB9-4AF6-880E-2F87ECC66255}" presName="childText" presStyleLbl="conFgAcc1" presStyleIdx="1" presStyleCnt="2">
        <dgm:presLayoutVars>
          <dgm:bulletEnabled val="1"/>
        </dgm:presLayoutVars>
      </dgm:prSet>
      <dgm:spPr/>
    </dgm:pt>
  </dgm:ptLst>
  <dgm:cxnLst>
    <dgm:cxn modelId="{FBF3FA19-20E5-4227-BB21-92FC884D245D}" type="presOf" srcId="{1DB8DC99-D35A-4223-BD85-F68ED6C62FF2}" destId="{4981C8DB-4C1C-4358-8500-B5F48EC7587F}" srcOrd="1" destOrd="0" presId="urn:microsoft.com/office/officeart/2005/8/layout/list1"/>
    <dgm:cxn modelId="{F0CA0937-BF79-4A5D-86DB-9A8B2CED6723}" type="presOf" srcId="{E3160682-CCB9-4AF6-880E-2F87ECC66255}" destId="{67D96E31-69C4-44F9-AAA6-6D4114640D9F}" srcOrd="0" destOrd="0" presId="urn:microsoft.com/office/officeart/2005/8/layout/list1"/>
    <dgm:cxn modelId="{EE1C0876-9766-4879-968C-DD25EAC2E36F}" srcId="{D954B905-DF12-44A7-97FF-FEADA0BAC1C6}" destId="{1DB8DC99-D35A-4223-BD85-F68ED6C62FF2}" srcOrd="0" destOrd="0" parTransId="{3F7356BB-86DE-4D3A-A420-E7E4E9C92C69}" sibTransId="{74A7E9DE-96A0-4811-8EBA-D02691DF4983}"/>
    <dgm:cxn modelId="{6E1176B1-7FB5-4BB8-9932-6A18C533DAE0}" type="presOf" srcId="{1DB8DC99-D35A-4223-BD85-F68ED6C62FF2}" destId="{E8196252-B420-43E8-9828-3124379EC670}" srcOrd="0" destOrd="0" presId="urn:microsoft.com/office/officeart/2005/8/layout/list1"/>
    <dgm:cxn modelId="{23BA60C3-43D9-4382-98CD-B761217A7C89}" srcId="{D954B905-DF12-44A7-97FF-FEADA0BAC1C6}" destId="{E3160682-CCB9-4AF6-880E-2F87ECC66255}" srcOrd="1" destOrd="0" parTransId="{1090C4C3-3CC2-4D88-80CE-12BBD8EF511A}" sibTransId="{9932B054-E083-4BB4-A81D-7F73A35B037A}"/>
    <dgm:cxn modelId="{52765DD8-C11C-461B-9A1B-9FFFD1D6372E}" type="presOf" srcId="{E3160682-CCB9-4AF6-880E-2F87ECC66255}" destId="{45186DC0-E01C-49BC-979F-F37A4A4E2488}" srcOrd="1" destOrd="0" presId="urn:microsoft.com/office/officeart/2005/8/layout/list1"/>
    <dgm:cxn modelId="{F7CF89F9-DD34-4A25-88E6-B271F64F3DD6}" type="presOf" srcId="{D954B905-DF12-44A7-97FF-FEADA0BAC1C6}" destId="{AFE17CD3-89E7-438D-9FE0-89070C29B761}" srcOrd="0" destOrd="0" presId="urn:microsoft.com/office/officeart/2005/8/layout/list1"/>
    <dgm:cxn modelId="{6F80C0E0-FB8B-42D9-868A-B287D74A65EE}" type="presParOf" srcId="{AFE17CD3-89E7-438D-9FE0-89070C29B761}" destId="{A414F0C5-DD5C-4066-95F0-4F7FA91A38E9}" srcOrd="0" destOrd="0" presId="urn:microsoft.com/office/officeart/2005/8/layout/list1"/>
    <dgm:cxn modelId="{03073899-AB96-4D57-9CE9-B4F2FBCA9E06}" type="presParOf" srcId="{A414F0C5-DD5C-4066-95F0-4F7FA91A38E9}" destId="{E8196252-B420-43E8-9828-3124379EC670}" srcOrd="0" destOrd="0" presId="urn:microsoft.com/office/officeart/2005/8/layout/list1"/>
    <dgm:cxn modelId="{5D0C0EB9-D574-4C48-B701-F470C2069151}" type="presParOf" srcId="{A414F0C5-DD5C-4066-95F0-4F7FA91A38E9}" destId="{4981C8DB-4C1C-4358-8500-B5F48EC7587F}" srcOrd="1" destOrd="0" presId="urn:microsoft.com/office/officeart/2005/8/layout/list1"/>
    <dgm:cxn modelId="{AFB4FD8D-1F7B-422F-9951-781AB30BCE32}" type="presParOf" srcId="{AFE17CD3-89E7-438D-9FE0-89070C29B761}" destId="{3E27C463-2134-4CE2-81B9-CBA843123559}" srcOrd="1" destOrd="0" presId="urn:microsoft.com/office/officeart/2005/8/layout/list1"/>
    <dgm:cxn modelId="{DED122E1-FB1C-42F1-A0E4-2A74721DD953}" type="presParOf" srcId="{AFE17CD3-89E7-438D-9FE0-89070C29B761}" destId="{2D8D9B7F-F6B7-4DC9-82B7-BA53D1BBE431}" srcOrd="2" destOrd="0" presId="urn:microsoft.com/office/officeart/2005/8/layout/list1"/>
    <dgm:cxn modelId="{B5827158-6C83-464D-8011-9BB712339E70}" type="presParOf" srcId="{AFE17CD3-89E7-438D-9FE0-89070C29B761}" destId="{E1928073-0EDE-46F4-95EC-15E5C6208B1E}" srcOrd="3" destOrd="0" presId="urn:microsoft.com/office/officeart/2005/8/layout/list1"/>
    <dgm:cxn modelId="{DEEB42CF-04F5-4FEE-BDE4-E70BA35758D7}" type="presParOf" srcId="{AFE17CD3-89E7-438D-9FE0-89070C29B761}" destId="{52E95BF8-B6B9-4E21-8294-434A245A2965}" srcOrd="4" destOrd="0" presId="urn:microsoft.com/office/officeart/2005/8/layout/list1"/>
    <dgm:cxn modelId="{C5DBC52F-CE35-4624-922F-18961480ABAC}" type="presParOf" srcId="{52E95BF8-B6B9-4E21-8294-434A245A2965}" destId="{67D96E31-69C4-44F9-AAA6-6D4114640D9F}" srcOrd="0" destOrd="0" presId="urn:microsoft.com/office/officeart/2005/8/layout/list1"/>
    <dgm:cxn modelId="{556D206A-1BBB-4901-927B-59E9FBC86877}" type="presParOf" srcId="{52E95BF8-B6B9-4E21-8294-434A245A2965}" destId="{45186DC0-E01C-49BC-979F-F37A4A4E2488}" srcOrd="1" destOrd="0" presId="urn:microsoft.com/office/officeart/2005/8/layout/list1"/>
    <dgm:cxn modelId="{5F11B3C9-2C3E-4660-A28C-074C5E4B7A49}" type="presParOf" srcId="{AFE17CD3-89E7-438D-9FE0-89070C29B761}" destId="{BBD03EC6-1DA2-4128-BC41-7056DDF393FE}" srcOrd="5" destOrd="0" presId="urn:microsoft.com/office/officeart/2005/8/layout/list1"/>
    <dgm:cxn modelId="{16AD6BB0-E23C-4CAB-9E71-E195C24A6585}" type="presParOf" srcId="{AFE17CD3-89E7-438D-9FE0-89070C29B761}" destId="{D69C3A2C-23A7-4093-9185-2F5E434868C1}" srcOrd="6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B8FD947-5909-462C-8C59-3C5E57F6932F}" type="doc">
      <dgm:prSet loTypeId="urn:microsoft.com/office/officeart/2005/8/layout/process4" loCatId="list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hr-HR"/>
        </a:p>
      </dgm:t>
    </dgm:pt>
    <dgm:pt modelId="{04444011-23E9-425C-9481-AF1AC77B8543}">
      <dgm:prSet phldrT="[Tekst]"/>
      <dgm:spPr>
        <a:solidFill>
          <a:schemeClr val="accent1"/>
        </a:solidFill>
      </dgm:spPr>
      <dgm:t>
        <a:bodyPr/>
        <a:lstStyle/>
        <a:p>
          <a:r>
            <a:rPr lang="hr-HR" b="1" u="sng" dirty="0">
              <a:solidFill>
                <a:schemeClr val="accent3">
                  <a:lumMod val="20000"/>
                  <a:lumOff val="80000"/>
                </a:schemeClr>
              </a:solidFill>
            </a:rPr>
            <a:t>Proračun za 2022.</a:t>
          </a:r>
        </a:p>
      </dgm:t>
    </dgm:pt>
    <dgm:pt modelId="{43C7E561-2C0A-496C-AFBC-980A1EA6CCE2}" type="parTrans" cxnId="{AF5F714B-2D9E-4FEE-9053-EE2EDAD4AF69}">
      <dgm:prSet/>
      <dgm:spPr/>
      <dgm:t>
        <a:bodyPr/>
        <a:lstStyle/>
        <a:p>
          <a:endParaRPr lang="hr-HR"/>
        </a:p>
      </dgm:t>
    </dgm:pt>
    <dgm:pt modelId="{C156E61A-CA9E-4C5A-8F5B-F00DCF6D0676}" type="sibTrans" cxnId="{AF5F714B-2D9E-4FEE-9053-EE2EDAD4AF69}">
      <dgm:prSet/>
      <dgm:spPr/>
      <dgm:t>
        <a:bodyPr/>
        <a:lstStyle/>
        <a:p>
          <a:endParaRPr lang="hr-HR"/>
        </a:p>
      </dgm:t>
    </dgm:pt>
    <dgm:pt modelId="{FCA35078-B7D1-41AE-8308-56294D2C6293}">
      <dgm:prSet phldrT="[Tekst]" custT="1"/>
      <dgm:spPr>
        <a:solidFill>
          <a:schemeClr val="accent3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hr-HR" sz="2000" b="1" dirty="0">
              <a:solidFill>
                <a:srgbClr val="002060"/>
              </a:solidFill>
            </a:rPr>
            <a:t>35.418.000,00 kn</a:t>
          </a:r>
        </a:p>
      </dgm:t>
    </dgm:pt>
    <dgm:pt modelId="{87D0483F-3489-4B83-BF3E-94C9F289EC2C}" type="parTrans" cxnId="{13BA729D-D50D-44B8-A54C-09827263955A}">
      <dgm:prSet/>
      <dgm:spPr/>
      <dgm:t>
        <a:bodyPr/>
        <a:lstStyle/>
        <a:p>
          <a:endParaRPr lang="hr-HR"/>
        </a:p>
      </dgm:t>
    </dgm:pt>
    <dgm:pt modelId="{A1B29A46-2495-440E-9F60-105316ADDDC5}" type="sibTrans" cxnId="{13BA729D-D50D-44B8-A54C-09827263955A}">
      <dgm:prSet/>
      <dgm:spPr/>
      <dgm:t>
        <a:bodyPr/>
        <a:lstStyle/>
        <a:p>
          <a:endParaRPr lang="hr-HR"/>
        </a:p>
      </dgm:t>
    </dgm:pt>
    <dgm:pt modelId="{1F1D8239-A27E-488F-993A-FCF6DE437581}">
      <dgm:prSet phldrT="[Tekst]"/>
      <dgm:spPr>
        <a:solidFill>
          <a:schemeClr val="tx2">
            <a:lumMod val="60000"/>
            <a:lumOff val="40000"/>
          </a:schemeClr>
        </a:solidFill>
      </dgm:spPr>
      <dgm:t>
        <a:bodyPr/>
        <a:lstStyle/>
        <a:p>
          <a:r>
            <a:rPr lang="hr-HR" b="1" u="sng" dirty="0">
              <a:solidFill>
                <a:schemeClr val="accent3">
                  <a:lumMod val="20000"/>
                  <a:lumOff val="80000"/>
                </a:schemeClr>
              </a:solidFill>
            </a:rPr>
            <a:t>Projekcija</a:t>
          </a:r>
          <a:r>
            <a:rPr lang="hr-HR" b="1" u="sng" dirty="0"/>
            <a:t> za 2023.</a:t>
          </a:r>
        </a:p>
      </dgm:t>
    </dgm:pt>
    <dgm:pt modelId="{519B5AD3-06D5-4221-BE6E-EE6C9D5C5799}" type="parTrans" cxnId="{3CFBD96B-A4F7-42F3-981E-F618A88EA04C}">
      <dgm:prSet/>
      <dgm:spPr/>
      <dgm:t>
        <a:bodyPr/>
        <a:lstStyle/>
        <a:p>
          <a:endParaRPr lang="hr-HR"/>
        </a:p>
      </dgm:t>
    </dgm:pt>
    <dgm:pt modelId="{FCBE4CF1-6F1D-48BB-B7FD-447132D04A58}" type="sibTrans" cxnId="{3CFBD96B-A4F7-42F3-981E-F618A88EA04C}">
      <dgm:prSet/>
      <dgm:spPr/>
      <dgm:t>
        <a:bodyPr/>
        <a:lstStyle/>
        <a:p>
          <a:endParaRPr lang="hr-HR"/>
        </a:p>
      </dgm:t>
    </dgm:pt>
    <dgm:pt modelId="{7FA38D7F-EFDE-4EBD-87DF-254D531562FF}">
      <dgm:prSet phldrT="[Tekst]" custT="1"/>
      <dgm:spPr>
        <a:solidFill>
          <a:schemeClr val="accent3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hr-HR" sz="2000" b="1" dirty="0">
              <a:solidFill>
                <a:schemeClr val="tx2">
                  <a:lumMod val="75000"/>
                </a:schemeClr>
              </a:solidFill>
            </a:rPr>
            <a:t>24.618.000,00 kn</a:t>
          </a:r>
        </a:p>
      </dgm:t>
    </dgm:pt>
    <dgm:pt modelId="{02C1E814-CA9B-41A9-BEF7-479F3D2DD106}" type="parTrans" cxnId="{6014E405-A84D-4CC7-B4B4-E341061485A5}">
      <dgm:prSet/>
      <dgm:spPr/>
      <dgm:t>
        <a:bodyPr/>
        <a:lstStyle/>
        <a:p>
          <a:endParaRPr lang="hr-HR"/>
        </a:p>
      </dgm:t>
    </dgm:pt>
    <dgm:pt modelId="{264342A8-9F2C-4991-A893-F45ACCD13CB4}" type="sibTrans" cxnId="{6014E405-A84D-4CC7-B4B4-E341061485A5}">
      <dgm:prSet/>
      <dgm:spPr/>
      <dgm:t>
        <a:bodyPr/>
        <a:lstStyle/>
        <a:p>
          <a:endParaRPr lang="hr-HR"/>
        </a:p>
      </dgm:t>
    </dgm:pt>
    <dgm:pt modelId="{232A567F-04B6-4416-A29E-E0DAAE320021}">
      <dgm:prSet phldrT="[Tekst]"/>
      <dgm:spPr>
        <a:solidFill>
          <a:schemeClr val="accent1"/>
        </a:solidFill>
      </dgm:spPr>
      <dgm:t>
        <a:bodyPr/>
        <a:lstStyle/>
        <a:p>
          <a:r>
            <a:rPr lang="hr-HR" b="1" u="sng" dirty="0">
              <a:solidFill>
                <a:schemeClr val="accent3">
                  <a:lumMod val="20000"/>
                  <a:lumOff val="80000"/>
                </a:schemeClr>
              </a:solidFill>
            </a:rPr>
            <a:t>Projekcija</a:t>
          </a:r>
          <a:r>
            <a:rPr lang="hr-HR" b="1" u="sng" dirty="0"/>
            <a:t> za 2024.</a:t>
          </a:r>
        </a:p>
      </dgm:t>
    </dgm:pt>
    <dgm:pt modelId="{65E2B353-DB21-496E-9BD2-F4D2F5587C72}" type="parTrans" cxnId="{5878681A-6A88-4C7B-8EA1-119C4AA3F1FB}">
      <dgm:prSet/>
      <dgm:spPr/>
      <dgm:t>
        <a:bodyPr/>
        <a:lstStyle/>
        <a:p>
          <a:endParaRPr lang="hr-HR"/>
        </a:p>
      </dgm:t>
    </dgm:pt>
    <dgm:pt modelId="{307AB8D8-F22C-4931-B93A-B4B89218F506}" type="sibTrans" cxnId="{5878681A-6A88-4C7B-8EA1-119C4AA3F1FB}">
      <dgm:prSet/>
      <dgm:spPr/>
      <dgm:t>
        <a:bodyPr/>
        <a:lstStyle/>
        <a:p>
          <a:endParaRPr lang="hr-HR"/>
        </a:p>
      </dgm:t>
    </dgm:pt>
    <dgm:pt modelId="{541DBCBF-049F-4193-A469-E64A25B998AD}">
      <dgm:prSet phldrT="[Tekst]" custT="1"/>
      <dgm:spPr>
        <a:solidFill>
          <a:schemeClr val="accent3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hr-HR" sz="2000" b="1">
              <a:solidFill>
                <a:schemeClr val="tx2">
                  <a:lumMod val="75000"/>
                </a:schemeClr>
              </a:solidFill>
            </a:rPr>
            <a:t>21.398.000,00 </a:t>
          </a:r>
          <a:r>
            <a:rPr lang="hr-HR" sz="2000" b="1" dirty="0">
              <a:solidFill>
                <a:schemeClr val="tx2">
                  <a:lumMod val="75000"/>
                </a:schemeClr>
              </a:solidFill>
            </a:rPr>
            <a:t>kn</a:t>
          </a:r>
        </a:p>
      </dgm:t>
    </dgm:pt>
    <dgm:pt modelId="{D04FA436-E92D-4566-AA2A-3DB0D87F4746}" type="parTrans" cxnId="{CF31F745-CCC8-4B64-9742-8D3C54BAD52E}">
      <dgm:prSet/>
      <dgm:spPr/>
      <dgm:t>
        <a:bodyPr/>
        <a:lstStyle/>
        <a:p>
          <a:endParaRPr lang="hr-HR"/>
        </a:p>
      </dgm:t>
    </dgm:pt>
    <dgm:pt modelId="{4A4E0A07-1DDA-4178-A2A1-4C1D344E3AB2}" type="sibTrans" cxnId="{CF31F745-CCC8-4B64-9742-8D3C54BAD52E}">
      <dgm:prSet/>
      <dgm:spPr/>
      <dgm:t>
        <a:bodyPr/>
        <a:lstStyle/>
        <a:p>
          <a:endParaRPr lang="hr-HR"/>
        </a:p>
      </dgm:t>
    </dgm:pt>
    <dgm:pt modelId="{A25C7A86-7993-4127-B1E4-E07518E588BA}" type="pres">
      <dgm:prSet presAssocID="{9B8FD947-5909-462C-8C59-3C5E57F6932F}" presName="Name0" presStyleCnt="0">
        <dgm:presLayoutVars>
          <dgm:dir/>
          <dgm:animLvl val="lvl"/>
          <dgm:resizeHandles val="exact"/>
        </dgm:presLayoutVars>
      </dgm:prSet>
      <dgm:spPr/>
    </dgm:pt>
    <dgm:pt modelId="{DD7A56F5-5E0C-414D-AF2C-FB86E60EA96C}" type="pres">
      <dgm:prSet presAssocID="{232A567F-04B6-4416-A29E-E0DAAE320021}" presName="boxAndChildren" presStyleCnt="0"/>
      <dgm:spPr/>
    </dgm:pt>
    <dgm:pt modelId="{CE43CAE6-7D7C-4C21-9C6E-640373FEAF18}" type="pres">
      <dgm:prSet presAssocID="{232A567F-04B6-4416-A29E-E0DAAE320021}" presName="parentTextBox" presStyleLbl="node1" presStyleIdx="0" presStyleCnt="3"/>
      <dgm:spPr/>
    </dgm:pt>
    <dgm:pt modelId="{C9602C84-F0EE-4D07-BF0F-946FCBF767F4}" type="pres">
      <dgm:prSet presAssocID="{232A567F-04B6-4416-A29E-E0DAAE320021}" presName="entireBox" presStyleLbl="node1" presStyleIdx="0" presStyleCnt="3"/>
      <dgm:spPr/>
    </dgm:pt>
    <dgm:pt modelId="{12985AEB-3E80-4371-9B76-F8EE8D13C1FA}" type="pres">
      <dgm:prSet presAssocID="{232A567F-04B6-4416-A29E-E0DAAE320021}" presName="descendantBox" presStyleCnt="0"/>
      <dgm:spPr/>
    </dgm:pt>
    <dgm:pt modelId="{C0592647-F43B-4F97-9459-C51FD38FECFF}" type="pres">
      <dgm:prSet presAssocID="{541DBCBF-049F-4193-A469-E64A25B998AD}" presName="childTextBox" presStyleLbl="fgAccFollowNode1" presStyleIdx="0" presStyleCnt="3" custScaleX="2000000">
        <dgm:presLayoutVars>
          <dgm:bulletEnabled val="1"/>
        </dgm:presLayoutVars>
      </dgm:prSet>
      <dgm:spPr/>
    </dgm:pt>
    <dgm:pt modelId="{D4A5524E-B82A-4E64-9EB0-48CEFE8DB947}" type="pres">
      <dgm:prSet presAssocID="{FCBE4CF1-6F1D-48BB-B7FD-447132D04A58}" presName="sp" presStyleCnt="0"/>
      <dgm:spPr/>
    </dgm:pt>
    <dgm:pt modelId="{70ECF647-3911-4C42-97FC-C2A6913EA2C3}" type="pres">
      <dgm:prSet presAssocID="{1F1D8239-A27E-488F-993A-FCF6DE437581}" presName="arrowAndChildren" presStyleCnt="0"/>
      <dgm:spPr/>
    </dgm:pt>
    <dgm:pt modelId="{BF221DC8-5BA4-4B09-AE6D-ED9E33205BDE}" type="pres">
      <dgm:prSet presAssocID="{1F1D8239-A27E-488F-993A-FCF6DE437581}" presName="parentTextArrow" presStyleLbl="node1" presStyleIdx="0" presStyleCnt="3"/>
      <dgm:spPr/>
    </dgm:pt>
    <dgm:pt modelId="{3F90D2B3-D5D2-48AF-9013-DDA23FA4EEA3}" type="pres">
      <dgm:prSet presAssocID="{1F1D8239-A27E-488F-993A-FCF6DE437581}" presName="arrow" presStyleLbl="node1" presStyleIdx="1" presStyleCnt="3"/>
      <dgm:spPr/>
    </dgm:pt>
    <dgm:pt modelId="{16C05910-2AC7-4266-910D-498A3C796382}" type="pres">
      <dgm:prSet presAssocID="{1F1D8239-A27E-488F-993A-FCF6DE437581}" presName="descendantArrow" presStyleCnt="0"/>
      <dgm:spPr/>
    </dgm:pt>
    <dgm:pt modelId="{FD6BBD5F-4D00-4D8D-A134-A43221E3DEA5}" type="pres">
      <dgm:prSet presAssocID="{7FA38D7F-EFDE-4EBD-87DF-254D531562FF}" presName="childTextArrow" presStyleLbl="fgAccFollowNode1" presStyleIdx="1" presStyleCnt="3" custScaleX="2000000" custLinFactNeighborX="4920" custLinFactNeighborY="-3394">
        <dgm:presLayoutVars>
          <dgm:bulletEnabled val="1"/>
        </dgm:presLayoutVars>
      </dgm:prSet>
      <dgm:spPr/>
    </dgm:pt>
    <dgm:pt modelId="{7A3ADB0B-B2DF-4C9B-A67C-26FA22CA4A39}" type="pres">
      <dgm:prSet presAssocID="{C156E61A-CA9E-4C5A-8F5B-F00DCF6D0676}" presName="sp" presStyleCnt="0"/>
      <dgm:spPr/>
    </dgm:pt>
    <dgm:pt modelId="{963FF646-2C7A-4AA7-BACC-B0EE8BFAB0B4}" type="pres">
      <dgm:prSet presAssocID="{04444011-23E9-425C-9481-AF1AC77B8543}" presName="arrowAndChildren" presStyleCnt="0"/>
      <dgm:spPr/>
    </dgm:pt>
    <dgm:pt modelId="{B267DC42-6CA6-4D04-A3FB-C867C8B5913B}" type="pres">
      <dgm:prSet presAssocID="{04444011-23E9-425C-9481-AF1AC77B8543}" presName="parentTextArrow" presStyleLbl="node1" presStyleIdx="1" presStyleCnt="3"/>
      <dgm:spPr/>
    </dgm:pt>
    <dgm:pt modelId="{78B5DC7C-F5D5-47BC-85DF-8C8A624444AF}" type="pres">
      <dgm:prSet presAssocID="{04444011-23E9-425C-9481-AF1AC77B8543}" presName="arrow" presStyleLbl="node1" presStyleIdx="2" presStyleCnt="3" custLinFactNeighborY="-4567"/>
      <dgm:spPr/>
    </dgm:pt>
    <dgm:pt modelId="{78E80564-152F-404D-B7B5-38FB07E022D8}" type="pres">
      <dgm:prSet presAssocID="{04444011-23E9-425C-9481-AF1AC77B8543}" presName="descendantArrow" presStyleCnt="0"/>
      <dgm:spPr/>
    </dgm:pt>
    <dgm:pt modelId="{98FF8CC7-AE5E-42D1-9C81-CD1D23024AF6}" type="pres">
      <dgm:prSet presAssocID="{FCA35078-B7D1-41AE-8308-56294D2C6293}" presName="childTextArrow" presStyleLbl="fgAccFollowNode1" presStyleIdx="2" presStyleCnt="3" custScaleX="2000000">
        <dgm:presLayoutVars>
          <dgm:bulletEnabled val="1"/>
        </dgm:presLayoutVars>
      </dgm:prSet>
      <dgm:spPr/>
    </dgm:pt>
  </dgm:ptLst>
  <dgm:cxnLst>
    <dgm:cxn modelId="{6014E405-A84D-4CC7-B4B4-E341061485A5}" srcId="{1F1D8239-A27E-488F-993A-FCF6DE437581}" destId="{7FA38D7F-EFDE-4EBD-87DF-254D531562FF}" srcOrd="0" destOrd="0" parTransId="{02C1E814-CA9B-41A9-BEF7-479F3D2DD106}" sibTransId="{264342A8-9F2C-4991-A893-F45ACCD13CB4}"/>
    <dgm:cxn modelId="{5878681A-6A88-4C7B-8EA1-119C4AA3F1FB}" srcId="{9B8FD947-5909-462C-8C59-3C5E57F6932F}" destId="{232A567F-04B6-4416-A29E-E0DAAE320021}" srcOrd="2" destOrd="0" parTransId="{65E2B353-DB21-496E-9BD2-F4D2F5587C72}" sibTransId="{307AB8D8-F22C-4931-B93A-B4B89218F506}"/>
    <dgm:cxn modelId="{2187DB2A-8DE8-4263-B90B-20D0105C6B29}" type="presOf" srcId="{1F1D8239-A27E-488F-993A-FCF6DE437581}" destId="{BF221DC8-5BA4-4B09-AE6D-ED9E33205BDE}" srcOrd="0" destOrd="0" presId="urn:microsoft.com/office/officeart/2005/8/layout/process4"/>
    <dgm:cxn modelId="{40784065-477A-4787-80EB-E1B20CB20E58}" type="presOf" srcId="{232A567F-04B6-4416-A29E-E0DAAE320021}" destId="{CE43CAE6-7D7C-4C21-9C6E-640373FEAF18}" srcOrd="0" destOrd="0" presId="urn:microsoft.com/office/officeart/2005/8/layout/process4"/>
    <dgm:cxn modelId="{CF31F745-CCC8-4B64-9742-8D3C54BAD52E}" srcId="{232A567F-04B6-4416-A29E-E0DAAE320021}" destId="{541DBCBF-049F-4193-A469-E64A25B998AD}" srcOrd="0" destOrd="0" parTransId="{D04FA436-E92D-4566-AA2A-3DB0D87F4746}" sibTransId="{4A4E0A07-1DDA-4178-A2A1-4C1D344E3AB2}"/>
    <dgm:cxn modelId="{AF5F714B-2D9E-4FEE-9053-EE2EDAD4AF69}" srcId="{9B8FD947-5909-462C-8C59-3C5E57F6932F}" destId="{04444011-23E9-425C-9481-AF1AC77B8543}" srcOrd="0" destOrd="0" parTransId="{43C7E561-2C0A-496C-AFBC-980A1EA6CCE2}" sibTransId="{C156E61A-CA9E-4C5A-8F5B-F00DCF6D0676}"/>
    <dgm:cxn modelId="{3CFBD96B-A4F7-42F3-981E-F618A88EA04C}" srcId="{9B8FD947-5909-462C-8C59-3C5E57F6932F}" destId="{1F1D8239-A27E-488F-993A-FCF6DE437581}" srcOrd="1" destOrd="0" parTransId="{519B5AD3-06D5-4221-BE6E-EE6C9D5C5799}" sibTransId="{FCBE4CF1-6F1D-48BB-B7FD-447132D04A58}"/>
    <dgm:cxn modelId="{BDE95F5A-3F7E-436D-81C4-550FA41E82D2}" type="presOf" srcId="{1F1D8239-A27E-488F-993A-FCF6DE437581}" destId="{3F90D2B3-D5D2-48AF-9013-DDA23FA4EEA3}" srcOrd="1" destOrd="0" presId="urn:microsoft.com/office/officeart/2005/8/layout/process4"/>
    <dgm:cxn modelId="{4DBFE27C-C789-4D61-9985-EE29D9E31C0B}" type="presOf" srcId="{7FA38D7F-EFDE-4EBD-87DF-254D531562FF}" destId="{FD6BBD5F-4D00-4D8D-A134-A43221E3DEA5}" srcOrd="0" destOrd="0" presId="urn:microsoft.com/office/officeart/2005/8/layout/process4"/>
    <dgm:cxn modelId="{E45BEA82-215D-4486-9D45-EE36A659364E}" type="presOf" srcId="{FCA35078-B7D1-41AE-8308-56294D2C6293}" destId="{98FF8CC7-AE5E-42D1-9C81-CD1D23024AF6}" srcOrd="0" destOrd="0" presId="urn:microsoft.com/office/officeart/2005/8/layout/process4"/>
    <dgm:cxn modelId="{269F9F86-5DEC-496F-9657-620755E29A21}" type="presOf" srcId="{541DBCBF-049F-4193-A469-E64A25B998AD}" destId="{C0592647-F43B-4F97-9459-C51FD38FECFF}" srcOrd="0" destOrd="0" presId="urn:microsoft.com/office/officeart/2005/8/layout/process4"/>
    <dgm:cxn modelId="{13BA729D-D50D-44B8-A54C-09827263955A}" srcId="{04444011-23E9-425C-9481-AF1AC77B8543}" destId="{FCA35078-B7D1-41AE-8308-56294D2C6293}" srcOrd="0" destOrd="0" parTransId="{87D0483F-3489-4B83-BF3E-94C9F289EC2C}" sibTransId="{A1B29A46-2495-440E-9F60-105316ADDDC5}"/>
    <dgm:cxn modelId="{0A4989DB-E693-4833-AB62-0CB1C43318C4}" type="presOf" srcId="{04444011-23E9-425C-9481-AF1AC77B8543}" destId="{78B5DC7C-F5D5-47BC-85DF-8C8A624444AF}" srcOrd="1" destOrd="0" presId="urn:microsoft.com/office/officeart/2005/8/layout/process4"/>
    <dgm:cxn modelId="{F4C662EE-ED89-432F-8E87-E212823B7063}" type="presOf" srcId="{232A567F-04B6-4416-A29E-E0DAAE320021}" destId="{C9602C84-F0EE-4D07-BF0F-946FCBF767F4}" srcOrd="1" destOrd="0" presId="urn:microsoft.com/office/officeart/2005/8/layout/process4"/>
    <dgm:cxn modelId="{E220DBF9-D737-47AC-8989-273BDD67E4CC}" type="presOf" srcId="{9B8FD947-5909-462C-8C59-3C5E57F6932F}" destId="{A25C7A86-7993-4127-B1E4-E07518E588BA}" srcOrd="0" destOrd="0" presId="urn:microsoft.com/office/officeart/2005/8/layout/process4"/>
    <dgm:cxn modelId="{757CEBFE-5CB1-4DA3-9969-33D10D83A494}" type="presOf" srcId="{04444011-23E9-425C-9481-AF1AC77B8543}" destId="{B267DC42-6CA6-4D04-A3FB-C867C8B5913B}" srcOrd="0" destOrd="0" presId="urn:microsoft.com/office/officeart/2005/8/layout/process4"/>
    <dgm:cxn modelId="{83BE4327-DB74-40FC-AD07-65A5E8DD5814}" type="presParOf" srcId="{A25C7A86-7993-4127-B1E4-E07518E588BA}" destId="{DD7A56F5-5E0C-414D-AF2C-FB86E60EA96C}" srcOrd="0" destOrd="0" presId="urn:microsoft.com/office/officeart/2005/8/layout/process4"/>
    <dgm:cxn modelId="{36A56079-6530-4894-B2C0-AD7188D2E7C8}" type="presParOf" srcId="{DD7A56F5-5E0C-414D-AF2C-FB86E60EA96C}" destId="{CE43CAE6-7D7C-4C21-9C6E-640373FEAF18}" srcOrd="0" destOrd="0" presId="urn:microsoft.com/office/officeart/2005/8/layout/process4"/>
    <dgm:cxn modelId="{3DA287DC-F4D1-4498-8224-75B76B4FCE3D}" type="presParOf" srcId="{DD7A56F5-5E0C-414D-AF2C-FB86E60EA96C}" destId="{C9602C84-F0EE-4D07-BF0F-946FCBF767F4}" srcOrd="1" destOrd="0" presId="urn:microsoft.com/office/officeart/2005/8/layout/process4"/>
    <dgm:cxn modelId="{312F52F9-D2CE-4E51-9BA7-F6F8E01C279D}" type="presParOf" srcId="{DD7A56F5-5E0C-414D-AF2C-FB86E60EA96C}" destId="{12985AEB-3E80-4371-9B76-F8EE8D13C1FA}" srcOrd="2" destOrd="0" presId="urn:microsoft.com/office/officeart/2005/8/layout/process4"/>
    <dgm:cxn modelId="{08148859-64E2-49A1-8002-65A9F6462CC3}" type="presParOf" srcId="{12985AEB-3E80-4371-9B76-F8EE8D13C1FA}" destId="{C0592647-F43B-4F97-9459-C51FD38FECFF}" srcOrd="0" destOrd="0" presId="urn:microsoft.com/office/officeart/2005/8/layout/process4"/>
    <dgm:cxn modelId="{9CD39B0F-0273-4E40-92A5-676F0CC6D2E7}" type="presParOf" srcId="{A25C7A86-7993-4127-B1E4-E07518E588BA}" destId="{D4A5524E-B82A-4E64-9EB0-48CEFE8DB947}" srcOrd="1" destOrd="0" presId="urn:microsoft.com/office/officeart/2005/8/layout/process4"/>
    <dgm:cxn modelId="{3924209F-C76C-4071-8ADA-800474F2333D}" type="presParOf" srcId="{A25C7A86-7993-4127-B1E4-E07518E588BA}" destId="{70ECF647-3911-4C42-97FC-C2A6913EA2C3}" srcOrd="2" destOrd="0" presId="urn:microsoft.com/office/officeart/2005/8/layout/process4"/>
    <dgm:cxn modelId="{1888B11F-EF3A-45CF-89A3-1F755C2F7FEF}" type="presParOf" srcId="{70ECF647-3911-4C42-97FC-C2A6913EA2C3}" destId="{BF221DC8-5BA4-4B09-AE6D-ED9E33205BDE}" srcOrd="0" destOrd="0" presId="urn:microsoft.com/office/officeart/2005/8/layout/process4"/>
    <dgm:cxn modelId="{C62C630F-2F39-4E70-9301-12B043A8165A}" type="presParOf" srcId="{70ECF647-3911-4C42-97FC-C2A6913EA2C3}" destId="{3F90D2B3-D5D2-48AF-9013-DDA23FA4EEA3}" srcOrd="1" destOrd="0" presId="urn:microsoft.com/office/officeart/2005/8/layout/process4"/>
    <dgm:cxn modelId="{B78BA03A-60A5-475A-9FFC-D71ED1E10377}" type="presParOf" srcId="{70ECF647-3911-4C42-97FC-C2A6913EA2C3}" destId="{16C05910-2AC7-4266-910D-498A3C796382}" srcOrd="2" destOrd="0" presId="urn:microsoft.com/office/officeart/2005/8/layout/process4"/>
    <dgm:cxn modelId="{8889ADC5-DA96-45BD-A589-1B0A55736351}" type="presParOf" srcId="{16C05910-2AC7-4266-910D-498A3C796382}" destId="{FD6BBD5F-4D00-4D8D-A134-A43221E3DEA5}" srcOrd="0" destOrd="0" presId="urn:microsoft.com/office/officeart/2005/8/layout/process4"/>
    <dgm:cxn modelId="{3BAEECFF-828E-40A9-A60C-8089D1110810}" type="presParOf" srcId="{A25C7A86-7993-4127-B1E4-E07518E588BA}" destId="{7A3ADB0B-B2DF-4C9B-A67C-26FA22CA4A39}" srcOrd="3" destOrd="0" presId="urn:microsoft.com/office/officeart/2005/8/layout/process4"/>
    <dgm:cxn modelId="{E9717C31-F5C7-4917-A9CC-1C05F04BE477}" type="presParOf" srcId="{A25C7A86-7993-4127-B1E4-E07518E588BA}" destId="{963FF646-2C7A-4AA7-BACC-B0EE8BFAB0B4}" srcOrd="4" destOrd="0" presId="urn:microsoft.com/office/officeart/2005/8/layout/process4"/>
    <dgm:cxn modelId="{2BFA701E-4945-4424-93D4-C05333CA9E56}" type="presParOf" srcId="{963FF646-2C7A-4AA7-BACC-B0EE8BFAB0B4}" destId="{B267DC42-6CA6-4D04-A3FB-C867C8B5913B}" srcOrd="0" destOrd="0" presId="urn:microsoft.com/office/officeart/2005/8/layout/process4"/>
    <dgm:cxn modelId="{9D88C871-ED33-4F88-BAD3-FE4F499CEEBF}" type="presParOf" srcId="{963FF646-2C7A-4AA7-BACC-B0EE8BFAB0B4}" destId="{78B5DC7C-F5D5-47BC-85DF-8C8A624444AF}" srcOrd="1" destOrd="0" presId="urn:microsoft.com/office/officeart/2005/8/layout/process4"/>
    <dgm:cxn modelId="{02F44D7B-92F0-4EF9-BD4C-E59D4608006E}" type="presParOf" srcId="{963FF646-2C7A-4AA7-BACC-B0EE8BFAB0B4}" destId="{78E80564-152F-404D-B7B5-38FB07E022D8}" srcOrd="2" destOrd="0" presId="urn:microsoft.com/office/officeart/2005/8/layout/process4"/>
    <dgm:cxn modelId="{4B0863F7-1062-4791-B3AF-A5007BB62AAF}" type="presParOf" srcId="{78E80564-152F-404D-B7B5-38FB07E022D8}" destId="{98FF8CC7-AE5E-42D1-9C81-CD1D23024AF6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D8D9B7F-F6B7-4DC9-82B7-BA53D1BBE431}">
      <dsp:nvSpPr>
        <dsp:cNvPr id="0" name=""/>
        <dsp:cNvSpPr/>
      </dsp:nvSpPr>
      <dsp:spPr>
        <a:xfrm>
          <a:off x="0" y="896217"/>
          <a:ext cx="4366191" cy="504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981C8DB-4C1C-4358-8500-B5F48EC7587F}">
      <dsp:nvSpPr>
        <dsp:cNvPr id="0" name=""/>
        <dsp:cNvSpPr/>
      </dsp:nvSpPr>
      <dsp:spPr>
        <a:xfrm>
          <a:off x="207863" y="601017"/>
          <a:ext cx="4157257" cy="590400"/>
        </a:xfrm>
        <a:prstGeom prst="roundRect">
          <a:avLst/>
        </a:prstGeom>
        <a:solidFill>
          <a:schemeClr val="accent1">
            <a:lumMod val="40000"/>
            <a:lumOff val="6000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15522" tIns="0" rIns="115522" bIns="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000" b="1" kern="1200" dirty="0">
              <a:solidFill>
                <a:srgbClr val="002060"/>
              </a:solidFill>
            </a:rPr>
            <a:t>Prihodi i primici </a:t>
          </a:r>
          <a:r>
            <a:rPr lang="hr-HR" sz="2000" b="1" kern="1200" dirty="0">
              <a:solidFill>
                <a:srgbClr val="002060"/>
              </a:solidFill>
              <a:latin typeface="Times New Roman"/>
              <a:cs typeface="Times New Roman"/>
            </a:rPr>
            <a:t>→</a:t>
          </a:r>
          <a:r>
            <a:rPr lang="hr-HR" sz="2000" b="1" kern="1200" dirty="0">
              <a:solidFill>
                <a:srgbClr val="002060"/>
              </a:solidFill>
            </a:rPr>
            <a:t> 35.418.000,00 kn</a:t>
          </a:r>
        </a:p>
      </dsp:txBody>
      <dsp:txXfrm>
        <a:off x="236684" y="629838"/>
        <a:ext cx="4099615" cy="532758"/>
      </dsp:txXfrm>
    </dsp:sp>
    <dsp:sp modelId="{D69C3A2C-23A7-4093-9185-2F5E434868C1}">
      <dsp:nvSpPr>
        <dsp:cNvPr id="0" name=""/>
        <dsp:cNvSpPr/>
      </dsp:nvSpPr>
      <dsp:spPr>
        <a:xfrm>
          <a:off x="0" y="1803418"/>
          <a:ext cx="4366191" cy="504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5186DC0-E01C-49BC-979F-F37A4A4E2488}">
      <dsp:nvSpPr>
        <dsp:cNvPr id="0" name=""/>
        <dsp:cNvSpPr/>
      </dsp:nvSpPr>
      <dsp:spPr>
        <a:xfrm>
          <a:off x="207863" y="1508217"/>
          <a:ext cx="4157257" cy="590400"/>
        </a:xfrm>
        <a:prstGeom prst="roundRect">
          <a:avLst/>
        </a:prstGeom>
        <a:solidFill>
          <a:schemeClr val="accent1">
            <a:lumMod val="40000"/>
            <a:lumOff val="6000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15522" tIns="0" rIns="115522" bIns="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000" b="1" kern="1200" dirty="0">
              <a:solidFill>
                <a:schemeClr val="tx2">
                  <a:lumMod val="75000"/>
                </a:schemeClr>
              </a:solidFill>
            </a:rPr>
            <a:t>Rashodi i izdaci </a:t>
          </a:r>
          <a:r>
            <a:rPr lang="hr-HR" sz="2000" b="1" kern="1200" dirty="0">
              <a:solidFill>
                <a:schemeClr val="tx2">
                  <a:lumMod val="75000"/>
                </a:schemeClr>
              </a:solidFill>
              <a:latin typeface="Times New Roman"/>
              <a:cs typeface="Times New Roman"/>
            </a:rPr>
            <a:t>→ 35</a:t>
          </a:r>
          <a:r>
            <a:rPr lang="hr-HR" sz="2000" b="1" kern="1200" dirty="0">
              <a:solidFill>
                <a:schemeClr val="tx2">
                  <a:lumMod val="75000"/>
                </a:schemeClr>
              </a:solidFill>
            </a:rPr>
            <a:t>.418.000,00 kn</a:t>
          </a:r>
        </a:p>
      </dsp:txBody>
      <dsp:txXfrm>
        <a:off x="236684" y="1537038"/>
        <a:ext cx="4099615" cy="53275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9602C84-F0EE-4D07-BF0F-946FCBF767F4}">
      <dsp:nvSpPr>
        <dsp:cNvPr id="0" name=""/>
        <dsp:cNvSpPr/>
      </dsp:nvSpPr>
      <dsp:spPr>
        <a:xfrm>
          <a:off x="0" y="3535150"/>
          <a:ext cx="4427984" cy="1160315"/>
        </a:xfrm>
        <a:prstGeom prst="rect">
          <a:avLst/>
        </a:prstGeom>
        <a:solidFill>
          <a:schemeClr val="accent1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56464" tIns="156464" rIns="156464" bIns="156464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200" b="1" u="sng" kern="1200" dirty="0">
              <a:solidFill>
                <a:schemeClr val="accent3">
                  <a:lumMod val="20000"/>
                  <a:lumOff val="80000"/>
                </a:schemeClr>
              </a:solidFill>
            </a:rPr>
            <a:t>Projekcija</a:t>
          </a:r>
          <a:r>
            <a:rPr lang="hr-HR" sz="2200" b="1" u="sng" kern="1200" dirty="0"/>
            <a:t> za 2024.</a:t>
          </a:r>
        </a:p>
      </dsp:txBody>
      <dsp:txXfrm>
        <a:off x="0" y="3535150"/>
        <a:ext cx="4427984" cy="626570"/>
      </dsp:txXfrm>
    </dsp:sp>
    <dsp:sp modelId="{C0592647-F43B-4F97-9459-C51FD38FECFF}">
      <dsp:nvSpPr>
        <dsp:cNvPr id="0" name=""/>
        <dsp:cNvSpPr/>
      </dsp:nvSpPr>
      <dsp:spPr>
        <a:xfrm>
          <a:off x="540" y="4138514"/>
          <a:ext cx="4426902" cy="533745"/>
        </a:xfrm>
        <a:prstGeom prst="rect">
          <a:avLst/>
        </a:prstGeom>
        <a:solidFill>
          <a:schemeClr val="accent3">
            <a:lumMod val="20000"/>
            <a:lumOff val="80000"/>
            <a:alpha val="9000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42240" tIns="25400" rIns="14224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000" b="1" kern="1200">
              <a:solidFill>
                <a:schemeClr val="tx2">
                  <a:lumMod val="75000"/>
                </a:schemeClr>
              </a:solidFill>
            </a:rPr>
            <a:t>21.398.000,00 </a:t>
          </a:r>
          <a:r>
            <a:rPr lang="hr-HR" sz="2000" b="1" kern="1200" dirty="0">
              <a:solidFill>
                <a:schemeClr val="tx2">
                  <a:lumMod val="75000"/>
                </a:schemeClr>
              </a:solidFill>
            </a:rPr>
            <a:t>kn</a:t>
          </a:r>
        </a:p>
      </dsp:txBody>
      <dsp:txXfrm>
        <a:off x="540" y="4138514"/>
        <a:ext cx="4426902" cy="533745"/>
      </dsp:txXfrm>
    </dsp:sp>
    <dsp:sp modelId="{3F90D2B3-D5D2-48AF-9013-DDA23FA4EEA3}">
      <dsp:nvSpPr>
        <dsp:cNvPr id="0" name=""/>
        <dsp:cNvSpPr/>
      </dsp:nvSpPr>
      <dsp:spPr>
        <a:xfrm rot="10800000">
          <a:off x="0" y="1767990"/>
          <a:ext cx="4427984" cy="1784564"/>
        </a:xfrm>
        <a:prstGeom prst="upArrowCallout">
          <a:avLst/>
        </a:prstGeom>
        <a:solidFill>
          <a:schemeClr val="tx2">
            <a:lumMod val="60000"/>
            <a:lumOff val="40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56464" tIns="156464" rIns="156464" bIns="156464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200" b="1" u="sng" kern="1200" dirty="0">
              <a:solidFill>
                <a:schemeClr val="accent3">
                  <a:lumMod val="20000"/>
                  <a:lumOff val="80000"/>
                </a:schemeClr>
              </a:solidFill>
            </a:rPr>
            <a:t>Projekcija</a:t>
          </a:r>
          <a:r>
            <a:rPr lang="hr-HR" sz="2200" b="1" u="sng" kern="1200" dirty="0"/>
            <a:t> za 2023.</a:t>
          </a:r>
        </a:p>
      </dsp:txBody>
      <dsp:txXfrm rot="-10800000">
        <a:off x="0" y="1767990"/>
        <a:ext cx="4427984" cy="626382"/>
      </dsp:txXfrm>
    </dsp:sp>
    <dsp:sp modelId="{FD6BBD5F-4D00-4D8D-A134-A43221E3DEA5}">
      <dsp:nvSpPr>
        <dsp:cNvPr id="0" name=""/>
        <dsp:cNvSpPr/>
      </dsp:nvSpPr>
      <dsp:spPr>
        <a:xfrm>
          <a:off x="1081" y="2376262"/>
          <a:ext cx="4426902" cy="533584"/>
        </a:xfrm>
        <a:prstGeom prst="rect">
          <a:avLst/>
        </a:prstGeom>
        <a:solidFill>
          <a:schemeClr val="accent3">
            <a:lumMod val="20000"/>
            <a:lumOff val="80000"/>
            <a:alpha val="9000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42240" tIns="25400" rIns="14224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000" b="1" kern="1200" dirty="0">
              <a:solidFill>
                <a:schemeClr val="tx2">
                  <a:lumMod val="75000"/>
                </a:schemeClr>
              </a:solidFill>
            </a:rPr>
            <a:t>24.618.000,00 kn</a:t>
          </a:r>
        </a:p>
      </dsp:txBody>
      <dsp:txXfrm>
        <a:off x="1081" y="2376262"/>
        <a:ext cx="4426902" cy="533584"/>
      </dsp:txXfrm>
    </dsp:sp>
    <dsp:sp modelId="{78B5DC7C-F5D5-47BC-85DF-8C8A624444AF}">
      <dsp:nvSpPr>
        <dsp:cNvPr id="0" name=""/>
        <dsp:cNvSpPr/>
      </dsp:nvSpPr>
      <dsp:spPr>
        <a:xfrm rot="10800000">
          <a:off x="0" y="0"/>
          <a:ext cx="4427984" cy="1784564"/>
        </a:xfrm>
        <a:prstGeom prst="upArrowCallout">
          <a:avLst/>
        </a:prstGeom>
        <a:solidFill>
          <a:schemeClr val="accent1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56464" tIns="156464" rIns="156464" bIns="156464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200" b="1" u="sng" kern="1200" dirty="0">
              <a:solidFill>
                <a:schemeClr val="accent3">
                  <a:lumMod val="20000"/>
                  <a:lumOff val="80000"/>
                </a:schemeClr>
              </a:solidFill>
            </a:rPr>
            <a:t>Proračun za 2022.</a:t>
          </a:r>
        </a:p>
      </dsp:txBody>
      <dsp:txXfrm rot="-10800000">
        <a:off x="0" y="0"/>
        <a:ext cx="4427984" cy="626382"/>
      </dsp:txXfrm>
    </dsp:sp>
    <dsp:sp modelId="{98FF8CC7-AE5E-42D1-9C81-CD1D23024AF6}">
      <dsp:nvSpPr>
        <dsp:cNvPr id="0" name=""/>
        <dsp:cNvSpPr/>
      </dsp:nvSpPr>
      <dsp:spPr>
        <a:xfrm>
          <a:off x="540" y="627212"/>
          <a:ext cx="4426902" cy="533584"/>
        </a:xfrm>
        <a:prstGeom prst="rect">
          <a:avLst/>
        </a:prstGeom>
        <a:solidFill>
          <a:schemeClr val="accent3">
            <a:lumMod val="20000"/>
            <a:lumOff val="80000"/>
            <a:alpha val="9000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42240" tIns="25400" rIns="14224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000" b="1" kern="1200" dirty="0">
              <a:solidFill>
                <a:srgbClr val="002060"/>
              </a:solidFill>
            </a:rPr>
            <a:t>35.418.000,00 kn</a:t>
          </a:r>
        </a:p>
      </dsp:txBody>
      <dsp:txXfrm>
        <a:off x="540" y="627212"/>
        <a:ext cx="4426902" cy="53358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zaglavlj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60" cy="496491"/>
          </a:xfrm>
          <a:prstGeom prst="rect">
            <a:avLst/>
          </a:prstGeom>
        </p:spPr>
        <p:txBody>
          <a:bodyPr vert="horz" lIns="92053" tIns="46028" rIns="92053" bIns="46028" rtlCol="0"/>
          <a:lstStyle>
            <a:lvl1pPr algn="l">
              <a:defRPr sz="1200"/>
            </a:lvl1pPr>
          </a:lstStyle>
          <a:p>
            <a:endParaRPr lang="hr-HR" dirty="0"/>
          </a:p>
        </p:txBody>
      </p:sp>
      <p:sp>
        <p:nvSpPr>
          <p:cNvPr id="3" name="Rezervirano mjesto datuma 2"/>
          <p:cNvSpPr>
            <a:spLocks noGrp="1"/>
          </p:cNvSpPr>
          <p:nvPr>
            <p:ph type="dt" sz="quarter" idx="1"/>
          </p:nvPr>
        </p:nvSpPr>
        <p:spPr>
          <a:xfrm>
            <a:off x="3850442" y="0"/>
            <a:ext cx="2945660" cy="496491"/>
          </a:xfrm>
          <a:prstGeom prst="rect">
            <a:avLst/>
          </a:prstGeom>
        </p:spPr>
        <p:txBody>
          <a:bodyPr vert="horz" lIns="92053" tIns="46028" rIns="92053" bIns="46028" rtlCol="0"/>
          <a:lstStyle>
            <a:lvl1pPr algn="r">
              <a:defRPr sz="1200"/>
            </a:lvl1pPr>
          </a:lstStyle>
          <a:p>
            <a:fld id="{DC408B5C-0BA1-4F8E-AC71-7934E10859FF}" type="datetimeFigureOut">
              <a:rPr lang="hr-HR" smtClean="0"/>
              <a:pPr/>
              <a:t>12.01.2022.</a:t>
            </a:fld>
            <a:endParaRPr lang="hr-HR" dirty="0"/>
          </a:p>
        </p:txBody>
      </p:sp>
      <p:sp>
        <p:nvSpPr>
          <p:cNvPr id="4" name="Rezervirano mjesto podnožja 3"/>
          <p:cNvSpPr>
            <a:spLocks noGrp="1"/>
          </p:cNvSpPr>
          <p:nvPr>
            <p:ph type="ftr" sz="quarter" idx="2"/>
          </p:nvPr>
        </p:nvSpPr>
        <p:spPr>
          <a:xfrm>
            <a:off x="0" y="9431599"/>
            <a:ext cx="2945660" cy="496491"/>
          </a:xfrm>
          <a:prstGeom prst="rect">
            <a:avLst/>
          </a:prstGeom>
        </p:spPr>
        <p:txBody>
          <a:bodyPr vert="horz" lIns="92053" tIns="46028" rIns="92053" bIns="46028" rtlCol="0" anchor="b"/>
          <a:lstStyle>
            <a:lvl1pPr algn="l">
              <a:defRPr sz="1200"/>
            </a:lvl1pPr>
          </a:lstStyle>
          <a:p>
            <a:endParaRPr lang="hr-HR" dirty="0"/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3"/>
          </p:nvPr>
        </p:nvSpPr>
        <p:spPr>
          <a:xfrm>
            <a:off x="3850442" y="9431599"/>
            <a:ext cx="2945660" cy="496491"/>
          </a:xfrm>
          <a:prstGeom prst="rect">
            <a:avLst/>
          </a:prstGeom>
        </p:spPr>
        <p:txBody>
          <a:bodyPr vert="horz" lIns="92053" tIns="46028" rIns="92053" bIns="46028" rtlCol="0" anchor="b"/>
          <a:lstStyle>
            <a:lvl1pPr algn="r">
              <a:defRPr sz="1200"/>
            </a:lvl1pPr>
          </a:lstStyle>
          <a:p>
            <a:fld id="{79358AF2-9D9B-4EB1-B441-A1D6F4E39081}" type="slidenum">
              <a:rPr lang="hr-HR" smtClean="0"/>
              <a:pPr/>
              <a:t>‹#›</a:t>
            </a:fld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81433850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zaglavlj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60" cy="496491"/>
          </a:xfrm>
          <a:prstGeom prst="rect">
            <a:avLst/>
          </a:prstGeom>
        </p:spPr>
        <p:txBody>
          <a:bodyPr vert="horz" lIns="92053" tIns="46028" rIns="92053" bIns="46028" rtlCol="0"/>
          <a:lstStyle>
            <a:lvl1pPr algn="l">
              <a:defRPr sz="1200"/>
            </a:lvl1pPr>
          </a:lstStyle>
          <a:p>
            <a:endParaRPr lang="hr-HR" dirty="0"/>
          </a:p>
        </p:txBody>
      </p:sp>
      <p:sp>
        <p:nvSpPr>
          <p:cNvPr id="3" name="Rezervirano mjesto datuma 2"/>
          <p:cNvSpPr>
            <a:spLocks noGrp="1"/>
          </p:cNvSpPr>
          <p:nvPr>
            <p:ph type="dt" idx="1"/>
          </p:nvPr>
        </p:nvSpPr>
        <p:spPr>
          <a:xfrm>
            <a:off x="3850442" y="0"/>
            <a:ext cx="2945660" cy="496491"/>
          </a:xfrm>
          <a:prstGeom prst="rect">
            <a:avLst/>
          </a:prstGeom>
        </p:spPr>
        <p:txBody>
          <a:bodyPr vert="horz" lIns="92053" tIns="46028" rIns="92053" bIns="46028" rtlCol="0"/>
          <a:lstStyle>
            <a:lvl1pPr algn="r">
              <a:defRPr sz="1200"/>
            </a:lvl1pPr>
          </a:lstStyle>
          <a:p>
            <a:fld id="{62B5AC49-C11E-4448-ACFD-E273141DD7BA}" type="datetimeFigureOut">
              <a:rPr lang="hr-HR" smtClean="0"/>
              <a:pPr/>
              <a:t>12.01.2022.</a:t>
            </a:fld>
            <a:endParaRPr lang="hr-HR" dirty="0"/>
          </a:p>
        </p:txBody>
      </p:sp>
      <p:sp>
        <p:nvSpPr>
          <p:cNvPr id="4" name="Rezervirano mjesto slike slajda 3"/>
          <p:cNvSpPr>
            <a:spLocks noGrp="1" noRot="1" noChangeAspect="1"/>
          </p:cNvSpPr>
          <p:nvPr>
            <p:ph type="sldImg" idx="2"/>
          </p:nvPr>
        </p:nvSpPr>
        <p:spPr>
          <a:xfrm>
            <a:off x="915988" y="744538"/>
            <a:ext cx="4965700" cy="3724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053" tIns="46028" rIns="92053" bIns="46028" rtlCol="0" anchor="ctr"/>
          <a:lstStyle/>
          <a:p>
            <a:endParaRPr lang="hr-HR" dirty="0"/>
          </a:p>
        </p:txBody>
      </p:sp>
      <p:sp>
        <p:nvSpPr>
          <p:cNvPr id="5" name="Rezervirano mjesto bilježaka 4"/>
          <p:cNvSpPr>
            <a:spLocks noGrp="1"/>
          </p:cNvSpPr>
          <p:nvPr>
            <p:ph type="body" sz="quarter" idx="3"/>
          </p:nvPr>
        </p:nvSpPr>
        <p:spPr>
          <a:xfrm>
            <a:off x="679768" y="4716667"/>
            <a:ext cx="5438140" cy="4468416"/>
          </a:xfrm>
          <a:prstGeom prst="rect">
            <a:avLst/>
          </a:prstGeom>
        </p:spPr>
        <p:txBody>
          <a:bodyPr vert="horz" lIns="92053" tIns="46028" rIns="92053" bIns="46028" rtlCol="0">
            <a:normAutofit/>
          </a:bodyPr>
          <a:lstStyle/>
          <a:p>
            <a:pPr lvl="0"/>
            <a:r>
              <a:rPr lang="hr-HR"/>
              <a:t>Kliknite da biste uredili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4"/>
          </p:nvPr>
        </p:nvSpPr>
        <p:spPr>
          <a:xfrm>
            <a:off x="0" y="9431599"/>
            <a:ext cx="2945660" cy="496491"/>
          </a:xfrm>
          <a:prstGeom prst="rect">
            <a:avLst/>
          </a:prstGeom>
        </p:spPr>
        <p:txBody>
          <a:bodyPr vert="horz" lIns="92053" tIns="46028" rIns="92053" bIns="46028" rtlCol="0" anchor="b"/>
          <a:lstStyle>
            <a:lvl1pPr algn="l">
              <a:defRPr sz="1200"/>
            </a:lvl1pPr>
          </a:lstStyle>
          <a:p>
            <a:endParaRPr lang="hr-HR" dirty="0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5"/>
          </p:nvPr>
        </p:nvSpPr>
        <p:spPr>
          <a:xfrm>
            <a:off x="3850442" y="9431599"/>
            <a:ext cx="2945660" cy="496491"/>
          </a:xfrm>
          <a:prstGeom prst="rect">
            <a:avLst/>
          </a:prstGeom>
        </p:spPr>
        <p:txBody>
          <a:bodyPr vert="horz" lIns="92053" tIns="46028" rIns="92053" bIns="46028" rtlCol="0" anchor="b"/>
          <a:lstStyle>
            <a:lvl1pPr algn="r">
              <a:defRPr sz="1200"/>
            </a:lvl1pPr>
          </a:lstStyle>
          <a:p>
            <a:fld id="{DD077998-8650-42FB-8289-5B211F63B0B9}" type="slidenum">
              <a:rPr lang="hr-HR" smtClean="0"/>
              <a:pPr/>
              <a:t>‹#›</a:t>
            </a:fld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1924515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r-HR" dirty="0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077998-8650-42FB-8289-5B211F63B0B9}" type="slidenum">
              <a:rPr lang="hr-HR" smtClean="0"/>
              <a:pPr/>
              <a:t>1</a:t>
            </a:fld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9806376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r-HR"/>
              <a:t>Kliknite da biste uredili stil podnaslova matrice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02C51-3C87-47B8-889C-FBF5E5DAE5A6}" type="datetime1">
              <a:rPr lang="hr-HR" smtClean="0"/>
              <a:pPr/>
              <a:t>12.01.2022.</a:t>
            </a:fld>
            <a:endParaRPr lang="hr-HR" dirty="0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8B90D-3327-4C38-A9DC-854A4FF1F117}" type="slidenum">
              <a:rPr lang="hr-HR" smtClean="0"/>
              <a:pPr/>
              <a:t>‹#›</a:t>
            </a:fld>
            <a:endParaRPr lang="hr-HR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/>
              <a:t>Kliknite da biste uredili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CA6263-5EE2-4A9F-A3B6-A0E34ED53C5D}" type="datetime1">
              <a:rPr lang="hr-HR" smtClean="0"/>
              <a:pPr/>
              <a:t>12.01.2022.</a:t>
            </a:fld>
            <a:endParaRPr lang="hr-HR" dirty="0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8B90D-3327-4C38-A9DC-854A4FF1F117}" type="slidenum">
              <a:rPr lang="hr-HR" smtClean="0"/>
              <a:pPr/>
              <a:t>‹#›</a:t>
            </a:fld>
            <a:endParaRPr lang="hr-HR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r-HR"/>
              <a:t>Kliknite da biste uredili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60F1F1-7610-428A-9839-DDA2401171E3}" type="datetime1">
              <a:rPr lang="hr-HR" smtClean="0"/>
              <a:pPr/>
              <a:t>12.01.2022.</a:t>
            </a:fld>
            <a:endParaRPr lang="hr-HR" dirty="0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8B90D-3327-4C38-A9DC-854A4FF1F117}" type="slidenum">
              <a:rPr lang="hr-HR" smtClean="0"/>
              <a:pPr/>
              <a:t>‹#›</a:t>
            </a:fld>
            <a:endParaRPr lang="hr-HR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/>
              <a:t>Kliknite da biste uredili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B8122-B690-4B19-B3BD-99F78443DDC6}" type="datetime1">
              <a:rPr lang="hr-HR" smtClean="0"/>
              <a:pPr/>
              <a:t>12.01.2022.</a:t>
            </a:fld>
            <a:endParaRPr lang="hr-HR" dirty="0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8B90D-3327-4C38-A9DC-854A4FF1F117}" type="slidenum">
              <a:rPr lang="hr-HR" smtClean="0"/>
              <a:pPr/>
              <a:t>‹#›</a:t>
            </a:fld>
            <a:endParaRPr lang="hr-HR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odjelj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Kliknite da biste uredili stilove teksta matrice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D198B2-F21E-4DE8-913C-7C0DE7A031BC}" type="datetime1">
              <a:rPr lang="hr-HR" smtClean="0"/>
              <a:pPr/>
              <a:t>12.01.2022.</a:t>
            </a:fld>
            <a:endParaRPr lang="hr-HR" dirty="0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8B90D-3327-4C38-A9DC-854A4FF1F117}" type="slidenum">
              <a:rPr lang="hr-HR" smtClean="0"/>
              <a:pPr/>
              <a:t>‹#›</a:t>
            </a:fld>
            <a:endParaRPr lang="hr-HR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r-HR"/>
              <a:t>Kliknite da biste uredili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r-HR"/>
              <a:t>Kliknite da biste uredili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B50E03-0981-47FD-B93C-0272402EE4D9}" type="datetime1">
              <a:rPr lang="hr-HR" smtClean="0"/>
              <a:pPr/>
              <a:t>12.01.2022.</a:t>
            </a:fld>
            <a:endParaRPr lang="hr-HR" dirty="0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8B90D-3327-4C38-A9DC-854A4FF1F117}" type="slidenum">
              <a:rPr lang="hr-HR" smtClean="0"/>
              <a:pPr/>
              <a:t>‹#›</a:t>
            </a:fld>
            <a:endParaRPr lang="hr-HR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stilove teksta matrice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r-HR"/>
              <a:t>Kliknite da biste uredili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5" name="Rezervirano mjesto teksta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stilove teksta matrice</a:t>
            </a:r>
          </a:p>
        </p:txBody>
      </p:sp>
      <p:sp>
        <p:nvSpPr>
          <p:cNvPr id="6" name="Rezervirano mjesto sadržaja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r-HR"/>
              <a:t>Kliknite da biste uredili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7" name="Rezervirano mjesto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C906AA-5A95-43DE-B3CF-DA499704FBC6}" type="datetime1">
              <a:rPr lang="hr-HR" smtClean="0"/>
              <a:pPr/>
              <a:t>12.01.2022.</a:t>
            </a:fld>
            <a:endParaRPr lang="hr-HR" dirty="0"/>
          </a:p>
        </p:txBody>
      </p:sp>
      <p:sp>
        <p:nvSpPr>
          <p:cNvPr id="8" name="Rezervirano mjesto podnožj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9" name="Rezervirano mjesto broja slajd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8B90D-3327-4C38-A9DC-854A4FF1F117}" type="slidenum">
              <a:rPr lang="hr-HR" smtClean="0"/>
              <a:pPr/>
              <a:t>‹#›</a:t>
            </a:fld>
            <a:endParaRPr lang="hr-HR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ACDCB6-FB64-4229-A63D-DC4D65726AF8}" type="datetime1">
              <a:rPr lang="hr-HR" smtClean="0"/>
              <a:pPr/>
              <a:t>12.01.2022.</a:t>
            </a:fld>
            <a:endParaRPr lang="hr-HR" dirty="0"/>
          </a:p>
        </p:txBody>
      </p:sp>
      <p:sp>
        <p:nvSpPr>
          <p:cNvPr id="4" name="Rezervirano mjesto podnožj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8B90D-3327-4C38-A9DC-854A4FF1F117}" type="slidenum">
              <a:rPr lang="hr-HR" smtClean="0"/>
              <a:pPr/>
              <a:t>‹#›</a:t>
            </a:fld>
            <a:endParaRPr lang="hr-HR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13B8D3-0087-412E-A4C0-0637E15835D0}" type="datetime1">
              <a:rPr lang="hr-HR" smtClean="0"/>
              <a:pPr/>
              <a:t>12.01.2022.</a:t>
            </a:fld>
            <a:endParaRPr lang="hr-HR" dirty="0"/>
          </a:p>
        </p:txBody>
      </p:sp>
      <p:sp>
        <p:nvSpPr>
          <p:cNvPr id="3" name="Rezervirano mjesto podnožj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8B90D-3327-4C38-A9DC-854A4FF1F117}" type="slidenum">
              <a:rPr lang="hr-HR" smtClean="0"/>
              <a:pPr/>
              <a:t>‹#›</a:t>
            </a:fld>
            <a:endParaRPr lang="hr-HR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r-HR"/>
              <a:t>Kliknite da biste uredili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Kliknite da biste uredili stilove teksta matrice</a:t>
            </a:r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7A8C35-5015-4C28-AC4C-BF2C13DAD7B6}" type="datetime1">
              <a:rPr lang="hr-HR" smtClean="0"/>
              <a:pPr/>
              <a:t>12.01.2022.</a:t>
            </a:fld>
            <a:endParaRPr lang="hr-HR" dirty="0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8B90D-3327-4C38-A9DC-854A4FF1F117}" type="slidenum">
              <a:rPr lang="hr-HR" smtClean="0"/>
              <a:pPr/>
              <a:t>‹#›</a:t>
            </a:fld>
            <a:endParaRPr lang="hr-HR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lik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r-HR" dirty="0"/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Kliknite da biste uredili stilove teksta matrice</a:t>
            </a:r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FB7FD-5DFD-45C5-8FA5-562730141A36}" type="datetime1">
              <a:rPr lang="hr-HR" smtClean="0"/>
              <a:pPr/>
              <a:t>12.01.2022.</a:t>
            </a:fld>
            <a:endParaRPr lang="hr-HR" dirty="0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8B90D-3327-4C38-A9DC-854A4FF1F117}" type="slidenum">
              <a:rPr lang="hr-HR" smtClean="0"/>
              <a:pPr/>
              <a:t>‹#›</a:t>
            </a:fld>
            <a:endParaRPr lang="hr-HR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naslova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/>
              <a:t>Kliknite da biste uredili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5F2DDF-051E-4B66-9995-596200EBC02A}" type="datetime1">
              <a:rPr lang="hr-HR" smtClean="0"/>
              <a:pPr/>
              <a:t>12.01.2022.</a:t>
            </a:fld>
            <a:endParaRPr lang="hr-HR" dirty="0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 dirty="0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08B90D-3327-4C38-A9DC-854A4FF1F117}" type="slidenum">
              <a:rPr lang="hr-HR" smtClean="0"/>
              <a:pPr/>
              <a:t>‹#›</a:t>
            </a:fld>
            <a:endParaRPr lang="hr-H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C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jp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13" Type="http://schemas.openxmlformats.org/officeDocument/2006/relationships/image" Target="../media/image3.png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12" Type="http://schemas.openxmlformats.org/officeDocument/2006/relationships/image" Target="../media/image1.gif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.gif"/><Relationship Id="rId5" Type="http://schemas.openxmlformats.org/officeDocument/2006/relationships/image" Target="../media/image7.jpg"/><Relationship Id="rId4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535530" y="908720"/>
            <a:ext cx="8608470" cy="1420210"/>
          </a:xfrm>
        </p:spPr>
        <p:txBody>
          <a:bodyPr>
            <a:normAutofit fontScale="90000"/>
          </a:bodyPr>
          <a:lstStyle/>
          <a:p>
            <a:br>
              <a:rPr lang="hr-HR" sz="1400" b="1" dirty="0">
                <a:solidFill>
                  <a:srgbClr val="121284"/>
                </a:solidFill>
              </a:rPr>
            </a:br>
            <a:br>
              <a:rPr lang="hr-HR" b="1" dirty="0">
                <a:solidFill>
                  <a:srgbClr val="121284"/>
                </a:solidFill>
              </a:rPr>
            </a:br>
            <a:br>
              <a:rPr lang="hr-HR" b="1" dirty="0">
                <a:solidFill>
                  <a:srgbClr val="121284"/>
                </a:solidFill>
              </a:rPr>
            </a:br>
            <a:r>
              <a:rPr lang="hr-HR" sz="3100" b="1" dirty="0">
                <a:solidFill>
                  <a:schemeClr val="tx2">
                    <a:lumMod val="75000"/>
                  </a:schemeClr>
                </a:solidFill>
              </a:rPr>
              <a:t>PLAN PRORAČUNA OPĆINE ZEMUNIK DONJI ZA 2022. GODINU I PROJEKCIJA ZA 2023. i 2024. GODINU</a:t>
            </a:r>
            <a:br>
              <a:rPr lang="hr-HR" sz="3100" b="1" dirty="0">
                <a:solidFill>
                  <a:srgbClr val="121284"/>
                </a:solidFill>
              </a:rPr>
            </a:br>
            <a:r>
              <a:rPr lang="hr-HR" sz="2900" dirty="0">
                <a:solidFill>
                  <a:schemeClr val="accent1">
                    <a:lumMod val="75000"/>
                  </a:schemeClr>
                </a:solidFill>
              </a:rPr>
              <a:t>-</a:t>
            </a:r>
            <a:r>
              <a:rPr lang="hr-HR" sz="31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hr-HR" sz="2900" dirty="0">
                <a:solidFill>
                  <a:schemeClr val="accent1">
                    <a:lumMod val="75000"/>
                  </a:schemeClr>
                </a:solidFill>
              </a:rPr>
              <a:t>vodič za građane -</a:t>
            </a:r>
            <a:br>
              <a:rPr lang="hr-HR" b="1" dirty="0">
                <a:solidFill>
                  <a:srgbClr val="121284"/>
                </a:solidFill>
              </a:rPr>
            </a:br>
            <a:endParaRPr lang="hr-HR" b="1" dirty="0">
              <a:solidFill>
                <a:srgbClr val="121284"/>
              </a:solidFill>
            </a:endParaRPr>
          </a:p>
        </p:txBody>
      </p:sp>
      <p:sp>
        <p:nvSpPr>
          <p:cNvPr id="3" name="Podnaslov 2"/>
          <p:cNvSpPr>
            <a:spLocks noGrp="1"/>
          </p:cNvSpPr>
          <p:nvPr>
            <p:ph type="subTitle" idx="4294967295"/>
          </p:nvPr>
        </p:nvSpPr>
        <p:spPr>
          <a:xfrm>
            <a:off x="1115616" y="5373216"/>
            <a:ext cx="6840760" cy="1270489"/>
          </a:xfrm>
        </p:spPr>
        <p:txBody>
          <a:bodyPr>
            <a:normAutofit fontScale="62500" lnSpcReduction="20000"/>
          </a:bodyPr>
          <a:lstStyle/>
          <a:p>
            <a:pPr algn="ctr">
              <a:buNone/>
            </a:pPr>
            <a:r>
              <a:rPr lang="hr-HR" sz="2400" b="1" dirty="0">
                <a:solidFill>
                  <a:srgbClr val="002060"/>
                </a:solidFill>
              </a:rPr>
              <a:t>Nacrt prijedloga Proračuna Općine Zemunik Donji za 2022. godinu i projekcije za 2023. i 2024. godinu općinski načelnik dostavlja 15.studenog 2021. Općinskom vijeću na donošenje</a:t>
            </a:r>
          </a:p>
          <a:p>
            <a:pPr algn="ctr">
              <a:buNone/>
            </a:pPr>
            <a:endParaRPr lang="hr-HR" sz="2400" b="1" dirty="0">
              <a:solidFill>
                <a:srgbClr val="002060"/>
              </a:solidFill>
            </a:endParaRPr>
          </a:p>
          <a:p>
            <a:pPr algn="ctr">
              <a:buNone/>
            </a:pPr>
            <a:endParaRPr lang="hr-HR" sz="800" dirty="0">
              <a:solidFill>
                <a:srgbClr val="002060"/>
              </a:solidFill>
            </a:endParaRPr>
          </a:p>
          <a:p>
            <a:pPr algn="ctr">
              <a:buNone/>
            </a:pPr>
            <a:r>
              <a:rPr lang="hr-HR" sz="2400" b="1" dirty="0">
                <a:solidFill>
                  <a:srgbClr val="002060"/>
                </a:solidFill>
              </a:rPr>
              <a:t>Zemunik Donji, studeni 2021.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D1866C63-08A9-4217-ACB8-EF8B04CC1EA5}"/>
              </a:ext>
            </a:extLst>
          </p:cNvPr>
          <p:cNvGrpSpPr/>
          <p:nvPr/>
        </p:nvGrpSpPr>
        <p:grpSpPr>
          <a:xfrm>
            <a:off x="6792970" y="290514"/>
            <a:ext cx="2351030" cy="776608"/>
            <a:chOff x="456144" y="583149"/>
            <a:chExt cx="2376265" cy="1091675"/>
          </a:xfrm>
          <a:solidFill>
            <a:schemeClr val="accent1">
              <a:lumMod val="75000"/>
            </a:schemeClr>
          </a:solidFill>
        </p:grpSpPr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3BB90446-D46A-4C2E-B1FE-7036B5419247}"/>
                </a:ext>
              </a:extLst>
            </p:cNvPr>
            <p:cNvSpPr/>
            <p:nvPr/>
          </p:nvSpPr>
          <p:spPr>
            <a:xfrm>
              <a:off x="456144" y="583149"/>
              <a:ext cx="2376265" cy="1091675"/>
            </a:xfrm>
            <a:prstGeom prst="rect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r-HR" dirty="0"/>
            </a:p>
          </p:txBody>
        </p:sp>
        <p:pic>
          <p:nvPicPr>
            <p:cNvPr id="8" name="Picture 7">
              <a:extLst>
                <a:ext uri="{FF2B5EF4-FFF2-40B4-BE49-F238E27FC236}">
                  <a16:creationId xmlns:a16="http://schemas.microsoft.com/office/drawing/2014/main" id="{2563781F-1874-4FFF-8E54-D456D1955832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58533" y="893413"/>
              <a:ext cx="291257" cy="492213"/>
            </a:xfrm>
            <a:prstGeom prst="rect">
              <a:avLst/>
            </a:prstGeom>
            <a:grpFill/>
          </p:spPr>
        </p:pic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59F669F8-9711-4A5D-8094-1223BF13D8EA}"/>
                </a:ext>
              </a:extLst>
            </p:cNvPr>
            <p:cNvSpPr txBox="1"/>
            <p:nvPr/>
          </p:nvSpPr>
          <p:spPr>
            <a:xfrm>
              <a:off x="1352046" y="680527"/>
              <a:ext cx="1421502" cy="82201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hr-HR" sz="1600" b="1" dirty="0">
                  <a:solidFill>
                    <a:srgbClr val="FFFF00"/>
                  </a:solidFill>
                </a:rPr>
                <a:t>Općina </a:t>
              </a:r>
            </a:p>
            <a:p>
              <a:r>
                <a:rPr lang="hr-HR" sz="1600" b="1" dirty="0">
                  <a:solidFill>
                    <a:srgbClr val="FFFF00"/>
                  </a:solidFill>
                </a:rPr>
                <a:t>Zemunik Donji</a:t>
              </a:r>
            </a:p>
          </p:txBody>
        </p:sp>
      </p:grpSp>
      <p:pic>
        <p:nvPicPr>
          <p:cNvPr id="10" name="Picture 9">
            <a:extLst>
              <a:ext uri="{FF2B5EF4-FFF2-40B4-BE49-F238E27FC236}">
                <a16:creationId xmlns:a16="http://schemas.microsoft.com/office/drawing/2014/main" id="{3A64D3C8-C02F-4BE7-86F7-490D85C3F2E8}"/>
              </a:ext>
            </a:extLst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25485" y="2780928"/>
            <a:ext cx="5354827" cy="2419852"/>
          </a:xfrm>
          <a:prstGeom prst="rect">
            <a:avLst/>
          </a:prstGeom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242320" y="194373"/>
            <a:ext cx="8229600" cy="1143000"/>
          </a:xfrm>
        </p:spPr>
        <p:txBody>
          <a:bodyPr>
            <a:normAutofit/>
          </a:bodyPr>
          <a:lstStyle/>
          <a:p>
            <a:r>
              <a:rPr lang="hr-HR" sz="2800" b="1" dirty="0"/>
              <a:t>Proračun Općine Zemunik Donji za 2022. godinu</a:t>
            </a:r>
            <a:br>
              <a:rPr lang="hr-HR" sz="2800" b="1" dirty="0"/>
            </a:br>
            <a:r>
              <a:rPr lang="hr-HR" sz="2800" b="1" dirty="0"/>
              <a:t> i projekcija za 2023. i 2024. godinu</a:t>
            </a:r>
          </a:p>
        </p:txBody>
      </p:sp>
      <p:graphicFrame>
        <p:nvGraphicFramePr>
          <p:cNvPr id="6" name="Dijagram 5"/>
          <p:cNvGraphicFramePr/>
          <p:nvPr>
            <p:extLst>
              <p:ext uri="{D42A27DB-BD31-4B8C-83A1-F6EECF244321}">
                <p14:modId xmlns:p14="http://schemas.microsoft.com/office/powerpoint/2010/main" val="1584762171"/>
              </p:ext>
            </p:extLst>
          </p:nvPr>
        </p:nvGraphicFramePr>
        <p:xfrm>
          <a:off x="4644008" y="1096628"/>
          <a:ext cx="4366191" cy="29084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8" name="Dijagram 7"/>
          <p:cNvGraphicFramePr/>
          <p:nvPr>
            <p:extLst>
              <p:ext uri="{D42A27DB-BD31-4B8C-83A1-F6EECF244321}">
                <p14:modId xmlns:p14="http://schemas.microsoft.com/office/powerpoint/2010/main" val="850441783"/>
              </p:ext>
            </p:extLst>
          </p:nvPr>
        </p:nvGraphicFramePr>
        <p:xfrm>
          <a:off x="96073" y="1844824"/>
          <a:ext cx="4427984" cy="46962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cxnSp>
        <p:nvCxnSpPr>
          <p:cNvPr id="15" name="Kutni poveznik 14"/>
          <p:cNvCxnSpPr/>
          <p:nvPr/>
        </p:nvCxnSpPr>
        <p:spPr>
          <a:xfrm rot="10800000" flipV="1">
            <a:off x="4644008" y="2708920"/>
            <a:ext cx="288032" cy="144016"/>
          </a:xfrm>
          <a:prstGeom prst="bentConnector3">
            <a:avLst>
              <a:gd name="adj1" fmla="val 50000"/>
            </a:avLst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Ravni poveznik 30"/>
          <p:cNvCxnSpPr/>
          <p:nvPr/>
        </p:nvCxnSpPr>
        <p:spPr>
          <a:xfrm>
            <a:off x="4788024" y="2852936"/>
            <a:ext cx="0" cy="432048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Ravni poveznik 33"/>
          <p:cNvCxnSpPr/>
          <p:nvPr/>
        </p:nvCxnSpPr>
        <p:spPr>
          <a:xfrm flipH="1">
            <a:off x="4788024" y="3284984"/>
            <a:ext cx="144016" cy="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Ravni poveznik 37"/>
          <p:cNvCxnSpPr/>
          <p:nvPr/>
        </p:nvCxnSpPr>
        <p:spPr>
          <a:xfrm flipV="1">
            <a:off x="4788024" y="2132856"/>
            <a:ext cx="0" cy="576064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Ravni poveznik 39"/>
          <p:cNvCxnSpPr/>
          <p:nvPr/>
        </p:nvCxnSpPr>
        <p:spPr>
          <a:xfrm>
            <a:off x="4788024" y="2132856"/>
            <a:ext cx="144016" cy="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2"/>
          <p:cNvSpPr txBox="1"/>
          <p:nvPr/>
        </p:nvSpPr>
        <p:spPr>
          <a:xfrm>
            <a:off x="0" y="6488668"/>
            <a:ext cx="37147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b="1" u="sng" dirty="0">
                <a:solidFill>
                  <a:srgbClr val="002060"/>
                </a:solidFill>
                <a:latin typeface="Gabriola" panose="04040605051002020D02" pitchFamily="82" charset="0"/>
              </a:rPr>
              <a:t>Jedinstveni upravni odjel</a:t>
            </a:r>
            <a:endParaRPr lang="en-US" b="1" u="sng" dirty="0">
              <a:solidFill>
                <a:srgbClr val="002060"/>
              </a:solidFill>
              <a:latin typeface="Gabriola" panose="04040605051002020D02" pitchFamily="82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F85F6C6-18D2-4CD0-992C-6F1E01EA39B5}"/>
              </a:ext>
            </a:extLst>
          </p:cNvPr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14149" y="187594"/>
            <a:ext cx="287531" cy="361086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2B29840B-55B9-4CD4-B3A3-872CA7B97D5F}"/>
              </a:ext>
            </a:extLst>
          </p:cNvPr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71278" y="3575495"/>
            <a:ext cx="4067314" cy="31314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100646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B9DB16-E793-4BF0-BBB7-FD64B0EC09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80528" y="188640"/>
            <a:ext cx="8229600" cy="1143000"/>
          </a:xfrm>
        </p:spPr>
        <p:txBody>
          <a:bodyPr>
            <a:normAutofit/>
          </a:bodyPr>
          <a:lstStyle/>
          <a:p>
            <a:r>
              <a:rPr lang="hr-HR" sz="2800" b="1" dirty="0"/>
              <a:t>Prihodi i primici Proračuna Općine Zemunik Donji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5E4EC14-0E05-43E5-A6AF-EAD59E57120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14149" y="187594"/>
            <a:ext cx="287531" cy="361086"/>
          </a:xfrm>
          <a:prstGeom prst="rect">
            <a:avLst/>
          </a:prstGeom>
        </p:spPr>
      </p:pic>
      <p:sp>
        <p:nvSpPr>
          <p:cNvPr id="4" name="TextBox 12">
            <a:extLst>
              <a:ext uri="{FF2B5EF4-FFF2-40B4-BE49-F238E27FC236}">
                <a16:creationId xmlns:a16="http://schemas.microsoft.com/office/drawing/2014/main" id="{ABFD41F9-7E24-46BF-BFC6-D4C12AC9C885}"/>
              </a:ext>
            </a:extLst>
          </p:cNvPr>
          <p:cNvSpPr txBox="1"/>
          <p:nvPr/>
        </p:nvSpPr>
        <p:spPr>
          <a:xfrm>
            <a:off x="0" y="6488668"/>
            <a:ext cx="37147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b="1" u="sng" dirty="0">
                <a:solidFill>
                  <a:srgbClr val="002060"/>
                </a:solidFill>
                <a:latin typeface="Gabriola" panose="04040605051002020D02" pitchFamily="82" charset="0"/>
              </a:rPr>
              <a:t>Jedinstveni upravni odjel </a:t>
            </a:r>
            <a:endParaRPr lang="en-US" b="1" u="sng" dirty="0">
              <a:solidFill>
                <a:srgbClr val="002060"/>
              </a:solidFill>
              <a:latin typeface="Gabriola" panose="04040605051002020D02" pitchFamily="82" charset="0"/>
            </a:endParaRPr>
          </a:p>
        </p:txBody>
      </p:sp>
      <p:sp>
        <p:nvSpPr>
          <p:cNvPr id="5" name="Pravokutnik 3">
            <a:extLst>
              <a:ext uri="{FF2B5EF4-FFF2-40B4-BE49-F238E27FC236}">
                <a16:creationId xmlns:a16="http://schemas.microsoft.com/office/drawing/2014/main" id="{11AD3AC9-EF11-4003-8EF6-AF893C8CBD84}"/>
              </a:ext>
            </a:extLst>
          </p:cNvPr>
          <p:cNvSpPr/>
          <p:nvPr/>
        </p:nvSpPr>
        <p:spPr>
          <a:xfrm>
            <a:off x="1763688" y="1049408"/>
            <a:ext cx="4888592" cy="126188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hr-HR" sz="1400" b="1" dirty="0"/>
              <a:t>Prihodi i primici Proračuna Općine Zemunik Donji sastoje se od:</a:t>
            </a:r>
            <a:endParaRPr lang="hr-HR" sz="1400" dirty="0"/>
          </a:p>
          <a:p>
            <a:endParaRPr lang="hr-HR" sz="600" b="1" dirty="0">
              <a:solidFill>
                <a:schemeClr val="accent5">
                  <a:lumMod val="50000"/>
                </a:schemeClr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sz="1400" b="1" i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prihoda poslovanja</a:t>
            </a:r>
            <a:r>
              <a:rPr lang="hr-HR" sz="1400" b="1" i="1" u="sng" dirty="0"/>
              <a:t>                                                                 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sz="1400" b="1" i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prihoda od prodaje nefinancijske imovine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sz="1400" b="1" i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primitaka od financijske imovine i zaduživanja</a:t>
            </a:r>
            <a:endParaRPr lang="hr-HR" sz="14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hr-HR" sz="1400" b="1" i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6" name="Table 6">
            <a:extLst>
              <a:ext uri="{FF2B5EF4-FFF2-40B4-BE49-F238E27FC236}">
                <a16:creationId xmlns:a16="http://schemas.microsoft.com/office/drawing/2014/main" id="{A4923905-6FE0-4457-BF74-7D0CD2338EB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33720161"/>
              </p:ext>
            </p:extLst>
          </p:nvPr>
        </p:nvGraphicFramePr>
        <p:xfrm>
          <a:off x="107504" y="2610694"/>
          <a:ext cx="5832648" cy="369604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52328">
                  <a:extLst>
                    <a:ext uri="{9D8B030D-6E8A-4147-A177-3AD203B41FA5}">
                      <a16:colId xmlns:a16="http://schemas.microsoft.com/office/drawing/2014/main" val="1623766314"/>
                    </a:ext>
                  </a:extLst>
                </a:gridCol>
                <a:gridCol w="1152128">
                  <a:extLst>
                    <a:ext uri="{9D8B030D-6E8A-4147-A177-3AD203B41FA5}">
                      <a16:colId xmlns:a16="http://schemas.microsoft.com/office/drawing/2014/main" val="2633615503"/>
                    </a:ext>
                  </a:extLst>
                </a:gridCol>
                <a:gridCol w="1080120">
                  <a:extLst>
                    <a:ext uri="{9D8B030D-6E8A-4147-A177-3AD203B41FA5}">
                      <a16:colId xmlns:a16="http://schemas.microsoft.com/office/drawing/2014/main" val="3233127502"/>
                    </a:ext>
                  </a:extLst>
                </a:gridCol>
                <a:gridCol w="648072">
                  <a:extLst>
                    <a:ext uri="{9D8B030D-6E8A-4147-A177-3AD203B41FA5}">
                      <a16:colId xmlns:a16="http://schemas.microsoft.com/office/drawing/2014/main" val="65023651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endParaRPr lang="hr-HR" sz="1100" dirty="0"/>
                    </a:p>
                    <a:p>
                      <a:pPr algn="ctr"/>
                      <a:r>
                        <a:rPr lang="hr-HR" sz="1100" dirty="0"/>
                        <a:t>(u kn)</a:t>
                      </a: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hr-HR" sz="1100" dirty="0"/>
                    </a:p>
                    <a:p>
                      <a:pPr algn="ctr"/>
                      <a:r>
                        <a:rPr lang="hr-HR" sz="1100" dirty="0"/>
                        <a:t>Plan 2021.</a:t>
                      </a: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hr-HR" sz="1100" dirty="0"/>
                    </a:p>
                    <a:p>
                      <a:pPr algn="ctr"/>
                      <a:r>
                        <a:rPr lang="hr-HR" sz="1100" dirty="0"/>
                        <a:t>Plan 2022.</a:t>
                      </a: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100" dirty="0"/>
                        <a:t>Udio</a:t>
                      </a:r>
                    </a:p>
                    <a:p>
                      <a:pPr algn="ctr"/>
                      <a:r>
                        <a:rPr lang="hr-HR" sz="1100" dirty="0"/>
                        <a:t>%</a:t>
                      </a: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33933786"/>
                  </a:ext>
                </a:extLst>
              </a:tr>
              <a:tr h="284166">
                <a:tc>
                  <a:txBody>
                    <a:bodyPr/>
                    <a:lstStyle/>
                    <a:p>
                      <a:r>
                        <a:rPr lang="hr-HR" sz="1100" b="1" dirty="0"/>
                        <a:t>6 PRIHODI POSLOVANJA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b="1" dirty="0"/>
                        <a:t>21.537.000,00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b="1" dirty="0"/>
                        <a:t>24.858.000,00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b="1" dirty="0"/>
                        <a:t>70,18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50775451"/>
                  </a:ext>
                </a:extLst>
              </a:tr>
              <a:tr h="284166">
                <a:tc>
                  <a:txBody>
                    <a:bodyPr/>
                    <a:lstStyle/>
                    <a:p>
                      <a:r>
                        <a:rPr lang="hr-HR" sz="1100" dirty="0"/>
                        <a:t>61 PRIHODI OD POREZA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dirty="0"/>
                        <a:t>5.501.500,00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dirty="0"/>
                        <a:t>4.702.200,00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dirty="0"/>
                        <a:t>13,28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82261022"/>
                  </a:ext>
                </a:extLst>
              </a:tr>
              <a:tr h="284166">
                <a:tc>
                  <a:txBody>
                    <a:bodyPr/>
                    <a:lstStyle/>
                    <a:p>
                      <a:r>
                        <a:rPr lang="hr-HR" sz="1100" dirty="0"/>
                        <a:t>63 POMOĆI IZ INOZEMSTVA I OD SUBJEKATA UNUTAR OPĆEG PRORAČUNA</a:t>
                      </a: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dirty="0"/>
                        <a:t>8.999.000,00</a:t>
                      </a: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dirty="0"/>
                        <a:t>13.420.600,00</a:t>
                      </a: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dirty="0"/>
                        <a:t>37,89</a:t>
                      </a: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80583268"/>
                  </a:ext>
                </a:extLst>
              </a:tr>
              <a:tr h="284166">
                <a:tc>
                  <a:txBody>
                    <a:bodyPr/>
                    <a:lstStyle/>
                    <a:p>
                      <a:r>
                        <a:rPr lang="hr-HR" sz="1100" dirty="0"/>
                        <a:t>64 PRIHODI OD IMOVINE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dirty="0"/>
                        <a:t>483.800,00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dirty="0"/>
                        <a:t>664.800,00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dirty="0"/>
                        <a:t>1,88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66645351"/>
                  </a:ext>
                </a:extLst>
              </a:tr>
              <a:tr h="284166">
                <a:tc>
                  <a:txBody>
                    <a:bodyPr/>
                    <a:lstStyle/>
                    <a:p>
                      <a:r>
                        <a:rPr lang="hr-HR" sz="1100" dirty="0"/>
                        <a:t>65 PRIHODI OD UPRAVNIH I ADMINISTRATIVNIH PRISTOJBI</a:t>
                      </a: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dirty="0"/>
                        <a:t>6.427.700,00</a:t>
                      </a: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dirty="0"/>
                        <a:t>5.965.400,00</a:t>
                      </a: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dirty="0"/>
                        <a:t>16,84</a:t>
                      </a: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01935176"/>
                  </a:ext>
                </a:extLst>
              </a:tr>
              <a:tr h="284166">
                <a:tc>
                  <a:txBody>
                    <a:bodyPr/>
                    <a:lstStyle/>
                    <a:p>
                      <a:r>
                        <a:rPr lang="hr-HR" sz="1100" dirty="0"/>
                        <a:t>66 PRIHODI OD PRODAJE PROIZVODA I ROBE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dirty="0"/>
                        <a:t>40.000,00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dirty="0"/>
                        <a:t>40.000,00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dirty="0"/>
                        <a:t>0,11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2765915"/>
                  </a:ext>
                </a:extLst>
              </a:tr>
              <a:tr h="284166">
                <a:tc>
                  <a:txBody>
                    <a:bodyPr/>
                    <a:lstStyle/>
                    <a:p>
                      <a:r>
                        <a:rPr lang="hr-HR" sz="1100" dirty="0"/>
                        <a:t>68 OSTALI PRIHODI</a:t>
                      </a: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dirty="0"/>
                        <a:t>85.000,00</a:t>
                      </a: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dirty="0"/>
                        <a:t>65.000,00</a:t>
                      </a: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dirty="0"/>
                        <a:t>0,18</a:t>
                      </a: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14196529"/>
                  </a:ext>
                </a:extLst>
              </a:tr>
              <a:tr h="284166">
                <a:tc>
                  <a:txBody>
                    <a:bodyPr/>
                    <a:lstStyle/>
                    <a:p>
                      <a:r>
                        <a:rPr lang="hr-HR" sz="1100" b="1" dirty="0"/>
                        <a:t>7 PRIHODI OD PRODAJE NEFINANCIJSKE IMOVINE</a:t>
                      </a:r>
                    </a:p>
                  </a:txBody>
                  <a:tcPr>
                    <a:solidFill>
                      <a:srgbClr val="A2CB9B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b="1" dirty="0"/>
                        <a:t>660.000,00</a:t>
                      </a:r>
                    </a:p>
                  </a:txBody>
                  <a:tcPr>
                    <a:solidFill>
                      <a:srgbClr val="A2CB9B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b="1" dirty="0"/>
                        <a:t>560.000,00</a:t>
                      </a:r>
                    </a:p>
                  </a:txBody>
                  <a:tcPr>
                    <a:solidFill>
                      <a:srgbClr val="A2CB9B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b="1" dirty="0"/>
                        <a:t>1,59</a:t>
                      </a:r>
                    </a:p>
                  </a:txBody>
                  <a:tcPr>
                    <a:solidFill>
                      <a:srgbClr val="A2CB9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25440927"/>
                  </a:ext>
                </a:extLst>
              </a:tr>
              <a:tr h="284166">
                <a:tc>
                  <a:txBody>
                    <a:bodyPr/>
                    <a:lstStyle/>
                    <a:p>
                      <a:r>
                        <a:rPr lang="hr-HR" sz="1100" b="1" dirty="0"/>
                        <a:t>8 PRIMICI OD FINAN.IMOVINE I ZADUŽIVANJA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b="1"/>
                        <a:t>6.250.000,00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b="1" dirty="0"/>
                        <a:t>10.000.000,00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b="1" dirty="0"/>
                        <a:t>28,23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70405535"/>
                  </a:ext>
                </a:extLst>
              </a:tr>
              <a:tr h="284166">
                <a:tc>
                  <a:txBody>
                    <a:bodyPr/>
                    <a:lstStyle/>
                    <a:p>
                      <a:r>
                        <a:rPr lang="hr-HR" sz="1100" b="1" dirty="0"/>
                        <a:t>UKUPNO</a:t>
                      </a:r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b="1" dirty="0"/>
                        <a:t>28.447.000,00</a:t>
                      </a:r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b="1" dirty="0"/>
                        <a:t>35.418.000,00</a:t>
                      </a:r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b="1" dirty="0"/>
                        <a:t>100,00</a:t>
                      </a:r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20710847"/>
                  </a:ext>
                </a:extLst>
              </a:tr>
            </a:tbl>
          </a:graphicData>
        </a:graphic>
      </p:graphicFrame>
      <p:sp>
        <p:nvSpPr>
          <p:cNvPr id="8" name="Pravokutnik 7">
            <a:extLst>
              <a:ext uri="{FF2B5EF4-FFF2-40B4-BE49-F238E27FC236}">
                <a16:creationId xmlns:a16="http://schemas.microsoft.com/office/drawing/2014/main" id="{5E18FA57-DC23-4BFE-A809-D3C540008CD5}"/>
              </a:ext>
            </a:extLst>
          </p:cNvPr>
          <p:cNvSpPr/>
          <p:nvPr/>
        </p:nvSpPr>
        <p:spPr>
          <a:xfrm>
            <a:off x="106697" y="2349084"/>
            <a:ext cx="5184576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r-HR" sz="1100" b="1" dirty="0">
                <a:cs typeface="Arial" pitchFamily="34" charset="0"/>
              </a:rPr>
              <a:t>Tablica 1</a:t>
            </a:r>
            <a:r>
              <a:rPr lang="hr-HR" sz="1100" dirty="0">
                <a:cs typeface="Arial" pitchFamily="34" charset="0"/>
              </a:rPr>
              <a:t>. </a:t>
            </a:r>
            <a:r>
              <a:rPr lang="hr-HR" sz="1100" b="1" dirty="0">
                <a:cs typeface="Arial" pitchFamily="34" charset="0"/>
              </a:rPr>
              <a:t>Plan prihoda i primitaka Proračuna Općine Zemunik Donji za 2022. godinu </a:t>
            </a:r>
            <a:endParaRPr lang="hr-HR" sz="1100" dirty="0"/>
          </a:p>
        </p:txBody>
      </p:sp>
      <p:graphicFrame>
        <p:nvGraphicFramePr>
          <p:cNvPr id="13" name="Chart 12">
            <a:extLst>
              <a:ext uri="{FF2B5EF4-FFF2-40B4-BE49-F238E27FC236}">
                <a16:creationId xmlns:a16="http://schemas.microsoft.com/office/drawing/2014/main" id="{6CCBF87B-C275-489E-9FC3-BE1D2B47714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553848382"/>
              </p:ext>
            </p:extLst>
          </p:nvPr>
        </p:nvGraphicFramePr>
        <p:xfrm>
          <a:off x="4572000" y="2424668"/>
          <a:ext cx="6096000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4" name="Pravokutnik 7">
            <a:extLst>
              <a:ext uri="{FF2B5EF4-FFF2-40B4-BE49-F238E27FC236}">
                <a16:creationId xmlns:a16="http://schemas.microsoft.com/office/drawing/2014/main" id="{A7788F1C-1B26-4CB8-A057-47A422B1B6C5}"/>
              </a:ext>
            </a:extLst>
          </p:cNvPr>
          <p:cNvSpPr/>
          <p:nvPr/>
        </p:nvSpPr>
        <p:spPr>
          <a:xfrm>
            <a:off x="5994996" y="2385527"/>
            <a:ext cx="3041500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r-HR" sz="1100" b="1" dirty="0">
                <a:cs typeface="Arial" pitchFamily="34" charset="0"/>
              </a:rPr>
              <a:t>Grafikon 1</a:t>
            </a:r>
            <a:r>
              <a:rPr lang="hr-HR" sz="1100" dirty="0">
                <a:cs typeface="Arial" pitchFamily="34" charset="0"/>
              </a:rPr>
              <a:t>. </a:t>
            </a:r>
            <a:r>
              <a:rPr lang="hr-HR" sz="1100" b="1" dirty="0">
                <a:cs typeface="Arial" pitchFamily="34" charset="0"/>
              </a:rPr>
              <a:t>Prikaz udjela prihoda i primitaka u Proračunu Općine Zemunik Donji za 2022. godinu</a:t>
            </a:r>
          </a:p>
        </p:txBody>
      </p:sp>
    </p:spTree>
    <p:extLst>
      <p:ext uri="{BB962C8B-B14F-4D97-AF65-F5344CB8AC3E}">
        <p14:creationId xmlns:p14="http://schemas.microsoft.com/office/powerpoint/2010/main" val="33042996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2D8B93-CBB7-4A31-A954-B33848B6C2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80528" y="188640"/>
            <a:ext cx="8229600" cy="1143000"/>
          </a:xfrm>
        </p:spPr>
        <p:txBody>
          <a:bodyPr>
            <a:normAutofit/>
          </a:bodyPr>
          <a:lstStyle/>
          <a:p>
            <a:r>
              <a:rPr lang="hr-HR" sz="2800" b="1" dirty="0"/>
              <a:t>Rashodi i izdaci proračuna Općine Zemunik</a:t>
            </a:r>
            <a:r>
              <a:rPr lang="hr-HR" sz="3200" b="1" dirty="0"/>
              <a:t> </a:t>
            </a:r>
            <a:r>
              <a:rPr lang="hr-HR" sz="2800" b="1" dirty="0"/>
              <a:t>Donji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435FD9F-F4DB-4F6B-A743-D663EF4B8FF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14149" y="187594"/>
            <a:ext cx="287531" cy="361086"/>
          </a:xfrm>
          <a:prstGeom prst="rect">
            <a:avLst/>
          </a:prstGeom>
        </p:spPr>
      </p:pic>
      <p:sp>
        <p:nvSpPr>
          <p:cNvPr id="4" name="TextBox 12">
            <a:extLst>
              <a:ext uri="{FF2B5EF4-FFF2-40B4-BE49-F238E27FC236}">
                <a16:creationId xmlns:a16="http://schemas.microsoft.com/office/drawing/2014/main" id="{1F18DDB4-7B29-4586-9918-6ABC1BD35C14}"/>
              </a:ext>
            </a:extLst>
          </p:cNvPr>
          <p:cNvSpPr txBox="1"/>
          <p:nvPr/>
        </p:nvSpPr>
        <p:spPr>
          <a:xfrm>
            <a:off x="0" y="6488668"/>
            <a:ext cx="37147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b="1" u="sng" dirty="0">
                <a:solidFill>
                  <a:srgbClr val="002060"/>
                </a:solidFill>
                <a:latin typeface="Gabriola" panose="04040605051002020D02" pitchFamily="82" charset="0"/>
              </a:rPr>
              <a:t>Jedinstveni upravni odjel</a:t>
            </a:r>
            <a:endParaRPr lang="en-US" b="1" u="sng" dirty="0">
              <a:solidFill>
                <a:srgbClr val="002060"/>
              </a:solidFill>
              <a:latin typeface="Gabriola" panose="04040605051002020D02" pitchFamily="82" charset="0"/>
            </a:endParaRPr>
          </a:p>
        </p:txBody>
      </p:sp>
      <p:sp>
        <p:nvSpPr>
          <p:cNvPr id="5" name="Pravokutnik 6">
            <a:extLst>
              <a:ext uri="{FF2B5EF4-FFF2-40B4-BE49-F238E27FC236}">
                <a16:creationId xmlns:a16="http://schemas.microsoft.com/office/drawing/2014/main" id="{C87E98B1-FBB5-4846-9879-18B131FAFA6F}"/>
              </a:ext>
            </a:extLst>
          </p:cNvPr>
          <p:cNvSpPr/>
          <p:nvPr/>
        </p:nvSpPr>
        <p:spPr>
          <a:xfrm>
            <a:off x="1831622" y="1076444"/>
            <a:ext cx="4968552" cy="104644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hr-HR" sz="1400" b="1" dirty="0"/>
              <a:t>Rashodi i izdaci proračuna Općine Zemunik Donji sastoje se od: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hr-HR" sz="600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sz="1400" b="1" i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rashoda poslovanja                                                </a:t>
            </a:r>
            <a:r>
              <a:rPr lang="hr-HR" sz="14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                                                                              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sz="1400" b="1" i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rashoda za nabavu nefinancijske imovine</a:t>
            </a:r>
            <a:endParaRPr lang="hr-HR" sz="14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sz="1400" b="1" i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izdataka za financijsku imovinu i otplatu zajmova</a:t>
            </a:r>
            <a:endParaRPr lang="hr-HR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6" name="Table 6">
            <a:extLst>
              <a:ext uri="{FF2B5EF4-FFF2-40B4-BE49-F238E27FC236}">
                <a16:creationId xmlns:a16="http://schemas.microsoft.com/office/drawing/2014/main" id="{3592D55A-69CA-4D9C-9A2D-D4011DBAF04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18237234"/>
              </p:ext>
            </p:extLst>
          </p:nvPr>
        </p:nvGraphicFramePr>
        <p:xfrm>
          <a:off x="179513" y="2589223"/>
          <a:ext cx="5249745" cy="38160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52327">
                  <a:extLst>
                    <a:ext uri="{9D8B030D-6E8A-4147-A177-3AD203B41FA5}">
                      <a16:colId xmlns:a16="http://schemas.microsoft.com/office/drawing/2014/main" val="544349622"/>
                    </a:ext>
                  </a:extLst>
                </a:gridCol>
                <a:gridCol w="864096">
                  <a:extLst>
                    <a:ext uri="{9D8B030D-6E8A-4147-A177-3AD203B41FA5}">
                      <a16:colId xmlns:a16="http://schemas.microsoft.com/office/drawing/2014/main" val="2348191515"/>
                    </a:ext>
                  </a:extLst>
                </a:gridCol>
                <a:gridCol w="864096">
                  <a:extLst>
                    <a:ext uri="{9D8B030D-6E8A-4147-A177-3AD203B41FA5}">
                      <a16:colId xmlns:a16="http://schemas.microsoft.com/office/drawing/2014/main" val="2473126778"/>
                    </a:ext>
                  </a:extLst>
                </a:gridCol>
                <a:gridCol w="569226">
                  <a:extLst>
                    <a:ext uri="{9D8B030D-6E8A-4147-A177-3AD203B41FA5}">
                      <a16:colId xmlns:a16="http://schemas.microsoft.com/office/drawing/2014/main" val="676217750"/>
                    </a:ext>
                  </a:extLst>
                </a:gridCol>
              </a:tblGrid>
              <a:tr h="335189">
                <a:tc>
                  <a:txBody>
                    <a:bodyPr/>
                    <a:lstStyle/>
                    <a:p>
                      <a:pPr algn="l"/>
                      <a:r>
                        <a:rPr lang="hr-HR" sz="900" dirty="0"/>
                        <a:t>(u kn)</a:t>
                      </a: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900" dirty="0"/>
                        <a:t>Plan 2021.</a:t>
                      </a: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900" dirty="0"/>
                        <a:t>Plan 2022.</a:t>
                      </a: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900" dirty="0"/>
                        <a:t>Udio </a:t>
                      </a:r>
                    </a:p>
                    <a:p>
                      <a:pPr algn="ctr"/>
                      <a:r>
                        <a:rPr lang="hr-HR" sz="900" dirty="0"/>
                        <a:t>&amp;</a:t>
                      </a: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9937981"/>
                  </a:ext>
                </a:extLst>
              </a:tr>
              <a:tr h="302084">
                <a:tc>
                  <a:txBody>
                    <a:bodyPr/>
                    <a:lstStyle/>
                    <a:p>
                      <a:r>
                        <a:rPr lang="hr-HR" sz="900" b="1" dirty="0"/>
                        <a:t>3 RASHODI POSLOVANJA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900" b="1" dirty="0"/>
                        <a:t>9.708.000,00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900" b="1" dirty="0"/>
                        <a:t>9.219.000,00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900" b="1" dirty="0"/>
                        <a:t>26,03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59791933"/>
                  </a:ext>
                </a:extLst>
              </a:tr>
              <a:tr h="302084">
                <a:tc>
                  <a:txBody>
                    <a:bodyPr/>
                    <a:lstStyle/>
                    <a:p>
                      <a:r>
                        <a:rPr lang="hr-HR" sz="900" dirty="0"/>
                        <a:t>31 RASHODI ZA ZAPOSLENE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900" dirty="0"/>
                        <a:t>2.362.000,00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900" dirty="0"/>
                        <a:t>2.582.000,00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900" dirty="0"/>
                        <a:t>7,29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63540131"/>
                  </a:ext>
                </a:extLst>
              </a:tr>
              <a:tr h="302084">
                <a:tc>
                  <a:txBody>
                    <a:bodyPr/>
                    <a:lstStyle/>
                    <a:p>
                      <a:r>
                        <a:rPr lang="hr-HR" sz="900" dirty="0"/>
                        <a:t>32 MATERIJALNI RASHODI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900" dirty="0"/>
                        <a:t>3.456.300,00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900" dirty="0"/>
                        <a:t>3.960.200,00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900" dirty="0"/>
                        <a:t>11,18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6368064"/>
                  </a:ext>
                </a:extLst>
              </a:tr>
              <a:tr h="302084">
                <a:tc>
                  <a:txBody>
                    <a:bodyPr/>
                    <a:lstStyle/>
                    <a:p>
                      <a:r>
                        <a:rPr lang="hr-HR" sz="900" dirty="0"/>
                        <a:t>34 FINANCIJSKI RASHODI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900" dirty="0"/>
                        <a:t>146.200,00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900" dirty="0"/>
                        <a:t>161.300,00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900" dirty="0"/>
                        <a:t>0,46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16575733"/>
                  </a:ext>
                </a:extLst>
              </a:tr>
              <a:tr h="302084">
                <a:tc>
                  <a:txBody>
                    <a:bodyPr/>
                    <a:lstStyle/>
                    <a:p>
                      <a:r>
                        <a:rPr lang="hr-HR" sz="900" dirty="0"/>
                        <a:t>35 SUBVENCIJE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900" dirty="0"/>
                        <a:t>2.350.000,00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900" dirty="0"/>
                        <a:t>747.000,00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900" dirty="0"/>
                        <a:t>2,11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69335515"/>
                  </a:ext>
                </a:extLst>
              </a:tr>
              <a:tr h="302084">
                <a:tc>
                  <a:txBody>
                    <a:bodyPr/>
                    <a:lstStyle/>
                    <a:p>
                      <a:r>
                        <a:rPr lang="hr-HR" sz="900" dirty="0"/>
                        <a:t>36 POMOĆI DANE U INOZEMSTVO I UNUTAR OPĆEG PRORAČUNA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900" dirty="0"/>
                        <a:t>21.000,00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900" dirty="0"/>
                        <a:t>396.000,00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900" dirty="0"/>
                        <a:t>1,12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65806977"/>
                  </a:ext>
                </a:extLst>
              </a:tr>
              <a:tr h="302084">
                <a:tc>
                  <a:txBody>
                    <a:bodyPr/>
                    <a:lstStyle/>
                    <a:p>
                      <a:r>
                        <a:rPr lang="hr-HR" sz="900" dirty="0"/>
                        <a:t>37 NAKNADE GRAĐANIMA I KUĆANSTVIMA I DRUGE NAKNADE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900" dirty="0"/>
                        <a:t>547.000,00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900" dirty="0"/>
                        <a:t>547.000,00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900" dirty="0"/>
                        <a:t>1,54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77031978"/>
                  </a:ext>
                </a:extLst>
              </a:tr>
              <a:tr h="302084">
                <a:tc>
                  <a:txBody>
                    <a:bodyPr/>
                    <a:lstStyle/>
                    <a:p>
                      <a:r>
                        <a:rPr lang="hr-HR" sz="900" dirty="0"/>
                        <a:t>38 OSTALI RASHODI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900" dirty="0"/>
                        <a:t>825.500,00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900" dirty="0"/>
                        <a:t>825.500,00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900" dirty="0"/>
                        <a:t>2,33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5683446"/>
                  </a:ext>
                </a:extLst>
              </a:tr>
              <a:tr h="302084">
                <a:tc>
                  <a:txBody>
                    <a:bodyPr/>
                    <a:lstStyle/>
                    <a:p>
                      <a:r>
                        <a:rPr lang="hr-HR" sz="900" b="1" dirty="0"/>
                        <a:t>4 RASHODI ZA NABAVU NEFINANCIJSKE IMOVINE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900" b="1" dirty="0"/>
                        <a:t>18.439.000,00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900" b="1" dirty="0"/>
                        <a:t>25.899.000,00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900" b="1" dirty="0"/>
                        <a:t>73,12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78567506"/>
                  </a:ext>
                </a:extLst>
              </a:tr>
              <a:tr h="302084">
                <a:tc>
                  <a:txBody>
                    <a:bodyPr/>
                    <a:lstStyle/>
                    <a:p>
                      <a:r>
                        <a:rPr lang="hr-HR" sz="900" b="1" dirty="0"/>
                        <a:t>5 IZDACI ZA FINANCIJSKU IMOVINU I OTPLATE ZAJMOVA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900" b="1" dirty="0"/>
                        <a:t>300.000,00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900" b="1" dirty="0"/>
                        <a:t>300.000,00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900" b="1" dirty="0"/>
                        <a:t>0,85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51925454"/>
                  </a:ext>
                </a:extLst>
              </a:tr>
              <a:tr h="302084">
                <a:tc>
                  <a:txBody>
                    <a:bodyPr/>
                    <a:lstStyle/>
                    <a:p>
                      <a:r>
                        <a:rPr lang="hr-HR" sz="900" b="1" dirty="0"/>
                        <a:t>UKUPNO</a:t>
                      </a:r>
                    </a:p>
                  </a:txBody>
                  <a:tcPr>
                    <a:solidFill>
                      <a:srgbClr val="A2CB9B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900" b="1" dirty="0"/>
                        <a:t>28.447.000,00</a:t>
                      </a:r>
                    </a:p>
                  </a:txBody>
                  <a:tcPr>
                    <a:solidFill>
                      <a:srgbClr val="A2CB9B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900" b="1" dirty="0"/>
                        <a:t>35.418.000,00</a:t>
                      </a:r>
                    </a:p>
                  </a:txBody>
                  <a:tcPr>
                    <a:solidFill>
                      <a:srgbClr val="A2CB9B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900" b="1" dirty="0"/>
                        <a:t>100,00</a:t>
                      </a:r>
                    </a:p>
                  </a:txBody>
                  <a:tcPr>
                    <a:solidFill>
                      <a:srgbClr val="A2CB9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16820990"/>
                  </a:ext>
                </a:extLst>
              </a:tr>
            </a:tbl>
          </a:graphicData>
        </a:graphic>
      </p:graphicFrame>
      <p:sp>
        <p:nvSpPr>
          <p:cNvPr id="8" name="Pravokutnik 9">
            <a:extLst>
              <a:ext uri="{FF2B5EF4-FFF2-40B4-BE49-F238E27FC236}">
                <a16:creationId xmlns:a16="http://schemas.microsoft.com/office/drawing/2014/main" id="{19AEB5BB-5098-49D5-AF2F-4A47C2A43BB1}"/>
              </a:ext>
            </a:extLst>
          </p:cNvPr>
          <p:cNvSpPr/>
          <p:nvPr/>
        </p:nvSpPr>
        <p:spPr>
          <a:xfrm>
            <a:off x="162804" y="2278797"/>
            <a:ext cx="4752528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r-HR" sz="1100" b="1" dirty="0">
                <a:cs typeface="Arial" pitchFamily="34" charset="0"/>
              </a:rPr>
              <a:t>Tablica 2</a:t>
            </a:r>
            <a:r>
              <a:rPr lang="hr-HR" sz="1100" dirty="0">
                <a:cs typeface="Arial" pitchFamily="34" charset="0"/>
              </a:rPr>
              <a:t>. </a:t>
            </a:r>
            <a:r>
              <a:rPr lang="hr-HR" sz="1100" b="1" dirty="0">
                <a:cs typeface="Arial" pitchFamily="34" charset="0"/>
              </a:rPr>
              <a:t>Plan rashoda i izdataka Proračuna Zadarske županije za 2022. godinu</a:t>
            </a:r>
            <a:endParaRPr lang="hr-HR" sz="1100" dirty="0"/>
          </a:p>
        </p:txBody>
      </p:sp>
      <p:graphicFrame>
        <p:nvGraphicFramePr>
          <p:cNvPr id="11" name="Chart 10">
            <a:extLst>
              <a:ext uri="{FF2B5EF4-FFF2-40B4-BE49-F238E27FC236}">
                <a16:creationId xmlns:a16="http://schemas.microsoft.com/office/drawing/2014/main" id="{D81EBCF1-6304-4AA0-BC1F-0167211E228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871075869"/>
              </p:ext>
            </p:extLst>
          </p:nvPr>
        </p:nvGraphicFramePr>
        <p:xfrm>
          <a:off x="4607211" y="3085922"/>
          <a:ext cx="5249745" cy="318760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2" name="Pravokutnik 7">
            <a:extLst>
              <a:ext uri="{FF2B5EF4-FFF2-40B4-BE49-F238E27FC236}">
                <a16:creationId xmlns:a16="http://schemas.microsoft.com/office/drawing/2014/main" id="{C3FFA548-8E64-4B02-8B99-F350DCE2E70A}"/>
              </a:ext>
            </a:extLst>
          </p:cNvPr>
          <p:cNvSpPr/>
          <p:nvPr/>
        </p:nvSpPr>
        <p:spPr>
          <a:xfrm>
            <a:off x="5940152" y="2278797"/>
            <a:ext cx="3041500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r-HR" sz="1100" b="1" dirty="0">
                <a:cs typeface="Arial" pitchFamily="34" charset="0"/>
              </a:rPr>
              <a:t>Grafikon 2</a:t>
            </a:r>
            <a:r>
              <a:rPr lang="hr-HR" sz="1100" dirty="0">
                <a:cs typeface="Arial" pitchFamily="34" charset="0"/>
              </a:rPr>
              <a:t>. </a:t>
            </a:r>
            <a:r>
              <a:rPr lang="hr-HR" sz="1100" b="1" dirty="0">
                <a:cs typeface="Arial" pitchFamily="34" charset="0"/>
              </a:rPr>
              <a:t>Prikaz udjela rashoda i izdataka u Proračunu Općine Zemunik Donji za 2022. godinu</a:t>
            </a:r>
          </a:p>
        </p:txBody>
      </p:sp>
    </p:spTree>
    <p:extLst>
      <p:ext uri="{BB962C8B-B14F-4D97-AF65-F5344CB8AC3E}">
        <p14:creationId xmlns:p14="http://schemas.microsoft.com/office/powerpoint/2010/main" val="36408304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slov 1">
            <a:extLst>
              <a:ext uri="{FF2B5EF4-FFF2-40B4-BE49-F238E27FC236}">
                <a16:creationId xmlns:a16="http://schemas.microsoft.com/office/drawing/2014/main" id="{C9B68AB7-024C-4A63-99F5-2349E42A15C1}"/>
              </a:ext>
            </a:extLst>
          </p:cNvPr>
          <p:cNvSpPr txBox="1">
            <a:spLocks/>
          </p:cNvSpPr>
          <p:nvPr/>
        </p:nvSpPr>
        <p:spPr>
          <a:xfrm>
            <a:off x="242320" y="376458"/>
            <a:ext cx="7272808" cy="881196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25000" lnSpcReduction="20000"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br>
              <a:rPr kumimoji="0" lang="hr-HR" sz="4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endParaRPr kumimoji="0" lang="hr-HR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sz="76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Rashodi Proračuna </a:t>
            </a:r>
            <a:r>
              <a:rPr lang="hr-HR" sz="7600" b="1" dirty="0">
                <a:latin typeface="+mj-lt"/>
                <a:ea typeface="+mj-ea"/>
                <a:cs typeface="+mj-cs"/>
              </a:rPr>
              <a:t>Općine Zemunik Donji</a:t>
            </a:r>
            <a:r>
              <a:rPr kumimoji="0" lang="hr-HR" sz="76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po</a:t>
            </a:r>
            <a:r>
              <a:rPr kumimoji="0" lang="hr-HR" sz="7600" b="1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funkcijskoj </a:t>
            </a:r>
            <a:r>
              <a:rPr lang="hr-HR" sz="7600" b="1" noProof="0" dirty="0">
                <a:latin typeface="+mj-lt"/>
                <a:ea typeface="+mj-ea"/>
                <a:cs typeface="+mj-cs"/>
              </a:rPr>
              <a:t>klasifikaciji</a:t>
            </a:r>
            <a:br>
              <a:rPr kumimoji="0" lang="hr-HR" sz="96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endParaRPr kumimoji="0" lang="hr-HR" sz="9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63675E3-C1C3-438E-942A-F7BB25AAF1C8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14149" y="187594"/>
            <a:ext cx="287531" cy="361086"/>
          </a:xfrm>
          <a:prstGeom prst="rect">
            <a:avLst/>
          </a:prstGeom>
        </p:spPr>
      </p:pic>
      <p:graphicFrame>
        <p:nvGraphicFramePr>
          <p:cNvPr id="5" name="Table 5">
            <a:extLst>
              <a:ext uri="{FF2B5EF4-FFF2-40B4-BE49-F238E27FC236}">
                <a16:creationId xmlns:a16="http://schemas.microsoft.com/office/drawing/2014/main" id="{08EFCB2A-29AD-4BDC-A486-DE7DAAD6724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48388549"/>
              </p:ext>
            </p:extLst>
          </p:nvPr>
        </p:nvGraphicFramePr>
        <p:xfrm>
          <a:off x="170700" y="2094136"/>
          <a:ext cx="4564277" cy="413403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4330">
                  <a:extLst>
                    <a:ext uri="{9D8B030D-6E8A-4147-A177-3AD203B41FA5}">
                      <a16:colId xmlns:a16="http://schemas.microsoft.com/office/drawing/2014/main" val="4063988841"/>
                    </a:ext>
                  </a:extLst>
                </a:gridCol>
                <a:gridCol w="1545650">
                  <a:extLst>
                    <a:ext uri="{9D8B030D-6E8A-4147-A177-3AD203B41FA5}">
                      <a16:colId xmlns:a16="http://schemas.microsoft.com/office/drawing/2014/main" val="421649863"/>
                    </a:ext>
                  </a:extLst>
                </a:gridCol>
                <a:gridCol w="936104">
                  <a:extLst>
                    <a:ext uri="{9D8B030D-6E8A-4147-A177-3AD203B41FA5}">
                      <a16:colId xmlns:a16="http://schemas.microsoft.com/office/drawing/2014/main" val="3712144119"/>
                    </a:ext>
                  </a:extLst>
                </a:gridCol>
                <a:gridCol w="1008112">
                  <a:extLst>
                    <a:ext uri="{9D8B030D-6E8A-4147-A177-3AD203B41FA5}">
                      <a16:colId xmlns:a16="http://schemas.microsoft.com/office/drawing/2014/main" val="3152081194"/>
                    </a:ext>
                  </a:extLst>
                </a:gridCol>
                <a:gridCol w="720081">
                  <a:extLst>
                    <a:ext uri="{9D8B030D-6E8A-4147-A177-3AD203B41FA5}">
                      <a16:colId xmlns:a16="http://schemas.microsoft.com/office/drawing/2014/main" val="2088968499"/>
                    </a:ext>
                  </a:extLst>
                </a:gridCol>
              </a:tblGrid>
              <a:tr h="365364">
                <a:tc>
                  <a:txBody>
                    <a:bodyPr/>
                    <a:lstStyle/>
                    <a:p>
                      <a:r>
                        <a:rPr lang="hr-HR" sz="1000" dirty="0"/>
                        <a:t>RB</a:t>
                      </a: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000" dirty="0"/>
                        <a:t>Opis</a:t>
                      </a:r>
                    </a:p>
                  </a:txBody>
                  <a:tcP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000" dirty="0"/>
                        <a:t>Plan 2021.</a:t>
                      </a:r>
                    </a:p>
                  </a:txBody>
                  <a:tcP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000" dirty="0"/>
                        <a:t>Plan 2022.</a:t>
                      </a:r>
                    </a:p>
                  </a:txBody>
                  <a:tcP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000" dirty="0"/>
                        <a:t>Udio </a:t>
                      </a:r>
                    </a:p>
                    <a:p>
                      <a:r>
                        <a:rPr lang="hr-HR" sz="1000" dirty="0"/>
                        <a:t>%</a:t>
                      </a:r>
                    </a:p>
                  </a:txBody>
                  <a:tcPr>
                    <a:solidFill>
                      <a:schemeClr val="accent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1873163"/>
                  </a:ext>
                </a:extLst>
              </a:tr>
              <a:tr h="332827">
                <a:tc>
                  <a:txBody>
                    <a:bodyPr/>
                    <a:lstStyle/>
                    <a:p>
                      <a:r>
                        <a:rPr lang="hr-HR" sz="1000" dirty="0"/>
                        <a:t>1.</a:t>
                      </a: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000" dirty="0"/>
                        <a:t>Opće javne usluge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000" dirty="0"/>
                        <a:t>3.410.700,00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000" dirty="0"/>
                        <a:t>3.884.000,00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000" dirty="0"/>
                        <a:t>10,97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71033921"/>
                  </a:ext>
                </a:extLst>
              </a:tr>
              <a:tr h="303335">
                <a:tc>
                  <a:txBody>
                    <a:bodyPr/>
                    <a:lstStyle/>
                    <a:p>
                      <a:r>
                        <a:rPr lang="hr-HR" sz="1000" dirty="0"/>
                        <a:t>2.</a:t>
                      </a: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000" dirty="0"/>
                        <a:t>Javni red i sigurnost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000" dirty="0"/>
                        <a:t>165.000,00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000" dirty="0"/>
                        <a:t>180.000,00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000" dirty="0"/>
                        <a:t>0,51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41799497"/>
                  </a:ext>
                </a:extLst>
              </a:tr>
              <a:tr h="303335">
                <a:tc>
                  <a:txBody>
                    <a:bodyPr/>
                    <a:lstStyle/>
                    <a:p>
                      <a:r>
                        <a:rPr lang="hr-HR" sz="1000" dirty="0"/>
                        <a:t>3.</a:t>
                      </a: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000" dirty="0"/>
                        <a:t>Ekonomski poslovi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000" dirty="0"/>
                        <a:t>38.000,00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000" dirty="0"/>
                        <a:t>94.000,00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000" dirty="0"/>
                        <a:t>0,27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25876861"/>
                  </a:ext>
                </a:extLst>
              </a:tr>
              <a:tr h="303335">
                <a:tc>
                  <a:txBody>
                    <a:bodyPr/>
                    <a:lstStyle/>
                    <a:p>
                      <a:r>
                        <a:rPr lang="hr-HR" sz="1000" dirty="0"/>
                        <a:t>4</a:t>
                      </a: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000" dirty="0"/>
                        <a:t>Zaštita okoliša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000" dirty="0"/>
                        <a:t>943.000,00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000" dirty="0"/>
                        <a:t>2.803.000,00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000" dirty="0"/>
                        <a:t>7,91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23499567"/>
                  </a:ext>
                </a:extLst>
              </a:tr>
              <a:tr h="362844">
                <a:tc>
                  <a:txBody>
                    <a:bodyPr/>
                    <a:lstStyle/>
                    <a:p>
                      <a:r>
                        <a:rPr lang="hr-HR" sz="1000" dirty="0"/>
                        <a:t>5.</a:t>
                      </a: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000" dirty="0"/>
                        <a:t>Usluge unapređenja stanovanja i zajednice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000" dirty="0"/>
                        <a:t>11.570.000,00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000" dirty="0"/>
                        <a:t>11.626.000,00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000" dirty="0"/>
                        <a:t>32,83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8536107"/>
                  </a:ext>
                </a:extLst>
              </a:tr>
              <a:tr h="303335">
                <a:tc>
                  <a:txBody>
                    <a:bodyPr/>
                    <a:lstStyle/>
                    <a:p>
                      <a:r>
                        <a:rPr lang="hr-HR" sz="1000" dirty="0"/>
                        <a:t>6.</a:t>
                      </a: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000" dirty="0"/>
                        <a:t>Zdravstvo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000" dirty="0"/>
                        <a:t>5.000,00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000" dirty="0"/>
                        <a:t>5.000,00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000" dirty="0"/>
                        <a:t>0,01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57553160"/>
                  </a:ext>
                </a:extLst>
              </a:tr>
              <a:tr h="362844">
                <a:tc>
                  <a:txBody>
                    <a:bodyPr/>
                    <a:lstStyle/>
                    <a:p>
                      <a:r>
                        <a:rPr lang="hr-HR" sz="1000" dirty="0"/>
                        <a:t>7.</a:t>
                      </a: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000" dirty="0"/>
                        <a:t>Rekreacija, kultura i religija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000" dirty="0"/>
                        <a:t>9.868.000,00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000" dirty="0"/>
                        <a:t>14.387.000,00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000" dirty="0"/>
                        <a:t>40,62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8945171"/>
                  </a:ext>
                </a:extLst>
              </a:tr>
              <a:tr h="303335">
                <a:tc>
                  <a:txBody>
                    <a:bodyPr/>
                    <a:lstStyle/>
                    <a:p>
                      <a:r>
                        <a:rPr lang="hr-HR" sz="1000" dirty="0"/>
                        <a:t>8.</a:t>
                      </a: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000" dirty="0"/>
                        <a:t>Obrazovanje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000" dirty="0"/>
                        <a:t>1.902.300,00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000" dirty="0"/>
                        <a:t>1.894.000,00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000" dirty="0"/>
                        <a:t>5,34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7660030"/>
                  </a:ext>
                </a:extLst>
              </a:tr>
              <a:tr h="303335">
                <a:tc>
                  <a:txBody>
                    <a:bodyPr/>
                    <a:lstStyle/>
                    <a:p>
                      <a:r>
                        <a:rPr lang="hr-HR" sz="1000" dirty="0"/>
                        <a:t>9.</a:t>
                      </a: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000" dirty="0"/>
                        <a:t>Socijalna zaštita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000" dirty="0"/>
                        <a:t>245.000,00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000" dirty="0"/>
                        <a:t>245.000,00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000" dirty="0"/>
                        <a:t>0,69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63180563"/>
                  </a:ext>
                </a:extLst>
              </a:tr>
              <a:tr h="362844">
                <a:tc>
                  <a:txBody>
                    <a:bodyPr/>
                    <a:lstStyle/>
                    <a:p>
                      <a:endParaRPr lang="hr-HR" sz="1000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000" dirty="0"/>
                        <a:t>Izdaci za financijsku imovinu i otplate zajmova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000" dirty="0"/>
                        <a:t>300.000,00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000" dirty="0"/>
                        <a:t>300.000,00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000" dirty="0"/>
                        <a:t>0,85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79203805"/>
                  </a:ext>
                </a:extLst>
              </a:tr>
              <a:tr h="362844">
                <a:tc>
                  <a:txBody>
                    <a:bodyPr/>
                    <a:lstStyle/>
                    <a:p>
                      <a:endParaRPr lang="hr-HR" sz="1000" b="1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000" b="1" dirty="0"/>
                        <a:t>UKUPNO RASHODI I IZDACI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000" b="1" dirty="0"/>
                        <a:t>28.447.000,00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000" b="1" dirty="0"/>
                        <a:t>35.418.000,00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000" b="1" dirty="0"/>
                        <a:t>100,00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8220217"/>
                  </a:ext>
                </a:extLst>
              </a:tr>
            </a:tbl>
          </a:graphicData>
        </a:graphic>
      </p:graphicFrame>
      <p:sp>
        <p:nvSpPr>
          <p:cNvPr id="7" name="TextBox 12">
            <a:extLst>
              <a:ext uri="{FF2B5EF4-FFF2-40B4-BE49-F238E27FC236}">
                <a16:creationId xmlns:a16="http://schemas.microsoft.com/office/drawing/2014/main" id="{67D40327-268F-4C70-A98A-658BEDF9A9CC}"/>
              </a:ext>
            </a:extLst>
          </p:cNvPr>
          <p:cNvSpPr txBox="1"/>
          <p:nvPr/>
        </p:nvSpPr>
        <p:spPr>
          <a:xfrm>
            <a:off x="0" y="6488668"/>
            <a:ext cx="37147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b="1" u="sng" dirty="0">
                <a:solidFill>
                  <a:srgbClr val="002060"/>
                </a:solidFill>
                <a:latin typeface="Gabriola" panose="04040605051002020D02" pitchFamily="82" charset="0"/>
              </a:rPr>
              <a:t>Jedinstveni upravni odjel</a:t>
            </a:r>
            <a:endParaRPr lang="en-US" b="1" u="sng" dirty="0">
              <a:solidFill>
                <a:srgbClr val="002060"/>
              </a:solidFill>
              <a:latin typeface="Gabriola" panose="04040605051002020D02" pitchFamily="82" charset="0"/>
            </a:endParaRPr>
          </a:p>
        </p:txBody>
      </p:sp>
      <p:sp>
        <p:nvSpPr>
          <p:cNvPr id="8" name="Pravokutnik 12">
            <a:extLst>
              <a:ext uri="{FF2B5EF4-FFF2-40B4-BE49-F238E27FC236}">
                <a16:creationId xmlns:a16="http://schemas.microsoft.com/office/drawing/2014/main" id="{A505974F-267F-43B8-B160-A6F47E71698D}"/>
              </a:ext>
            </a:extLst>
          </p:cNvPr>
          <p:cNvSpPr/>
          <p:nvPr/>
        </p:nvSpPr>
        <p:spPr>
          <a:xfrm>
            <a:off x="141293" y="1364300"/>
            <a:ext cx="4752528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r-HR" sz="1100" b="1" dirty="0">
                <a:cs typeface="Arial" pitchFamily="34" charset="0"/>
              </a:rPr>
              <a:t>Tablica 3</a:t>
            </a:r>
            <a:r>
              <a:rPr lang="hr-HR" sz="1100" dirty="0">
                <a:cs typeface="Arial" pitchFamily="34" charset="0"/>
              </a:rPr>
              <a:t>. </a:t>
            </a:r>
            <a:r>
              <a:rPr lang="hr-HR" sz="1100" b="1" dirty="0">
                <a:cs typeface="Arial" pitchFamily="34" charset="0"/>
              </a:rPr>
              <a:t>Plan rashoda i izdataka po funkcijskoj klasifikaciji Proračuna Općine Zemunik Donji za 2022. godinu</a:t>
            </a:r>
            <a:endParaRPr lang="hr-HR" sz="1100" dirty="0"/>
          </a:p>
        </p:txBody>
      </p:sp>
      <p:graphicFrame>
        <p:nvGraphicFramePr>
          <p:cNvPr id="11" name="Chart 10">
            <a:extLst>
              <a:ext uri="{FF2B5EF4-FFF2-40B4-BE49-F238E27FC236}">
                <a16:creationId xmlns:a16="http://schemas.microsoft.com/office/drawing/2014/main" id="{2403AE85-0EB1-44C2-93D9-55F68FFADF0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256273492"/>
              </p:ext>
            </p:extLst>
          </p:nvPr>
        </p:nvGraphicFramePr>
        <p:xfrm>
          <a:off x="4893821" y="2121306"/>
          <a:ext cx="4116570" cy="410686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2" name="Pravokutnik 13">
            <a:extLst>
              <a:ext uri="{FF2B5EF4-FFF2-40B4-BE49-F238E27FC236}">
                <a16:creationId xmlns:a16="http://schemas.microsoft.com/office/drawing/2014/main" id="{3FA5B22F-0CAB-49D4-B223-F2BEDB7801FD}"/>
              </a:ext>
            </a:extLst>
          </p:cNvPr>
          <p:cNvSpPr/>
          <p:nvPr/>
        </p:nvSpPr>
        <p:spPr>
          <a:xfrm>
            <a:off x="5381836" y="1279662"/>
            <a:ext cx="3024336" cy="6001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r-HR" sz="1100" b="1" dirty="0">
                <a:cs typeface="Arial" pitchFamily="34" charset="0"/>
              </a:rPr>
              <a:t>Grafikon 3</a:t>
            </a:r>
            <a:r>
              <a:rPr lang="hr-HR" sz="1100" dirty="0">
                <a:cs typeface="Arial" pitchFamily="34" charset="0"/>
              </a:rPr>
              <a:t>. </a:t>
            </a:r>
            <a:r>
              <a:rPr lang="hr-HR" sz="1100" b="1" dirty="0">
                <a:cs typeface="Arial" pitchFamily="34" charset="0"/>
              </a:rPr>
              <a:t>Prikaz udjela rashoda i izdataka po funkcijskoj klasifikaciji u Proračunu Općine Zemunik Donji za 2022. godinu</a:t>
            </a:r>
          </a:p>
        </p:txBody>
      </p:sp>
    </p:spTree>
    <p:extLst>
      <p:ext uri="{BB962C8B-B14F-4D97-AF65-F5344CB8AC3E}">
        <p14:creationId xmlns:p14="http://schemas.microsoft.com/office/powerpoint/2010/main" val="4609664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0C20125B-EA00-470B-8E1A-06D6D873FB0A}"/>
              </a:ext>
            </a:extLst>
          </p:cNvPr>
          <p:cNvSpPr/>
          <p:nvPr/>
        </p:nvSpPr>
        <p:spPr>
          <a:xfrm>
            <a:off x="-108520" y="260648"/>
            <a:ext cx="8057355" cy="95410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hr-HR" sz="2800" b="1" cap="none" spc="0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solidFill>
                  <a:schemeClr val="tx2">
                    <a:lumMod val="75000"/>
                  </a:schemeClr>
                </a:solid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Prioritetni infrastrukturni </a:t>
            </a:r>
          </a:p>
          <a:p>
            <a:pPr algn="ctr"/>
            <a:r>
              <a:rPr lang="hr-HR" sz="2800" b="1" cap="none" spc="0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solidFill>
                  <a:schemeClr val="tx2">
                    <a:lumMod val="75000"/>
                  </a:schemeClr>
                </a:solid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Projekti Općine Zemunik Donji u 2022.godini</a:t>
            </a:r>
            <a:endParaRPr lang="en-US" sz="2800" b="1" cap="none" spc="0" dirty="0">
              <a:ln w="12700">
                <a:solidFill>
                  <a:schemeClr val="accent3">
                    <a:lumMod val="50000"/>
                  </a:schemeClr>
                </a:solidFill>
                <a:prstDash val="solid"/>
              </a:ln>
              <a:solidFill>
                <a:schemeClr val="tx2">
                  <a:lumMod val="75000"/>
                </a:schemeClr>
              </a:solidFill>
              <a:effectLst>
                <a:innerShdw blurRad="177800">
                  <a:schemeClr val="accent3">
                    <a:lumMod val="50000"/>
                  </a:schemeClr>
                </a:innerShdw>
              </a:effectLst>
            </a:endParaRPr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36711790-8F5C-4E04-8B63-65E92859563D}"/>
              </a:ext>
            </a:extLst>
          </p:cNvPr>
          <p:cNvSpPr/>
          <p:nvPr/>
        </p:nvSpPr>
        <p:spPr>
          <a:xfrm>
            <a:off x="617712" y="1625715"/>
            <a:ext cx="720080" cy="432048"/>
          </a:xfrm>
          <a:prstGeom prst="ellipse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b="1" dirty="0"/>
              <a:t>1</a:t>
            </a:r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7D991C8F-FEBF-4E67-8CAA-8A3FCEF436A1}"/>
              </a:ext>
            </a:extLst>
          </p:cNvPr>
          <p:cNvSpPr/>
          <p:nvPr/>
        </p:nvSpPr>
        <p:spPr>
          <a:xfrm>
            <a:off x="601004" y="2684747"/>
            <a:ext cx="720080" cy="432048"/>
          </a:xfrm>
          <a:prstGeom prst="ellipse">
            <a:avLst/>
          </a:prstGeom>
          <a:solidFill>
            <a:schemeClr val="accent1"/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b="1" dirty="0"/>
              <a:t>2</a:t>
            </a:r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93B5F7F7-52CA-4C7C-AD91-07CA7D904C13}"/>
              </a:ext>
            </a:extLst>
          </p:cNvPr>
          <p:cNvSpPr/>
          <p:nvPr/>
        </p:nvSpPr>
        <p:spPr>
          <a:xfrm>
            <a:off x="617712" y="3735616"/>
            <a:ext cx="720080" cy="432048"/>
          </a:xfrm>
          <a:prstGeom prst="ellipse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b="1" dirty="0"/>
              <a:t>3</a:t>
            </a:r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6B3EA0DA-3C7B-4964-B665-72D0B820A8D5}"/>
              </a:ext>
            </a:extLst>
          </p:cNvPr>
          <p:cNvSpPr/>
          <p:nvPr/>
        </p:nvSpPr>
        <p:spPr>
          <a:xfrm>
            <a:off x="601004" y="4905747"/>
            <a:ext cx="720080" cy="432048"/>
          </a:xfrm>
          <a:prstGeom prst="ellipse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b="1" dirty="0"/>
              <a:t>4</a:t>
            </a:r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2A31B660-098D-4725-917F-AD73E3077824}"/>
              </a:ext>
            </a:extLst>
          </p:cNvPr>
          <p:cNvSpPr/>
          <p:nvPr/>
        </p:nvSpPr>
        <p:spPr>
          <a:xfrm>
            <a:off x="4788024" y="1602239"/>
            <a:ext cx="720080" cy="432048"/>
          </a:xfrm>
          <a:prstGeom prst="ellipse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b="1" dirty="0"/>
              <a:t>5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853529FF-CD92-412E-9B57-5776DCC98C4F}"/>
              </a:ext>
            </a:extLst>
          </p:cNvPr>
          <p:cNvSpPr txBox="1"/>
          <p:nvPr/>
        </p:nvSpPr>
        <p:spPr>
          <a:xfrm>
            <a:off x="1564984" y="1574341"/>
            <a:ext cx="1450654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r-HR" sz="1400" dirty="0"/>
              <a:t>Sportska dvorana</a:t>
            </a:r>
          </a:p>
          <a:p>
            <a:endParaRPr lang="hr-HR" sz="1400" dirty="0"/>
          </a:p>
          <a:p>
            <a:r>
              <a:rPr lang="hr-HR" sz="1400" dirty="0"/>
              <a:t>9.975.000,00 kn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87B33CB1-3179-4CDA-AAC8-78D4FC8EFB25}"/>
              </a:ext>
            </a:extLst>
          </p:cNvPr>
          <p:cNvSpPr txBox="1"/>
          <p:nvPr/>
        </p:nvSpPr>
        <p:spPr>
          <a:xfrm>
            <a:off x="1564984" y="2690336"/>
            <a:ext cx="1586588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r-HR" sz="1400" dirty="0" err="1"/>
              <a:t>Reciklažno</a:t>
            </a:r>
            <a:r>
              <a:rPr lang="hr-HR" sz="1400" dirty="0"/>
              <a:t> dvorište</a:t>
            </a:r>
          </a:p>
          <a:p>
            <a:endParaRPr lang="hr-HR" sz="1400" dirty="0"/>
          </a:p>
          <a:p>
            <a:r>
              <a:rPr lang="hr-HR" sz="1400" dirty="0"/>
              <a:t>2.700.000,00 kn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C0B7B42F-8F88-4042-A9ED-3B5EBC14A53B}"/>
              </a:ext>
            </a:extLst>
          </p:cNvPr>
          <p:cNvSpPr txBox="1"/>
          <p:nvPr/>
        </p:nvSpPr>
        <p:spPr>
          <a:xfrm>
            <a:off x="1547662" y="3735616"/>
            <a:ext cx="1859099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r-HR" sz="1400" dirty="0"/>
              <a:t>Društvene prostorije u </a:t>
            </a:r>
          </a:p>
          <a:p>
            <a:r>
              <a:rPr lang="hr-HR" sz="1400" dirty="0"/>
              <a:t>Zemuniku Gornjem</a:t>
            </a:r>
          </a:p>
          <a:p>
            <a:endParaRPr lang="hr-HR" sz="1400" dirty="0"/>
          </a:p>
          <a:p>
            <a:r>
              <a:rPr lang="hr-HR" sz="1400" dirty="0"/>
              <a:t>3.220.000,00 kn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6248F1DA-988B-4735-A148-EDBCCFC10CB8}"/>
              </a:ext>
            </a:extLst>
          </p:cNvPr>
          <p:cNvSpPr txBox="1"/>
          <p:nvPr/>
        </p:nvSpPr>
        <p:spPr>
          <a:xfrm>
            <a:off x="1442670" y="4904581"/>
            <a:ext cx="1892441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r-HR" sz="1400" dirty="0"/>
              <a:t>Izgradnja elektro mreže</a:t>
            </a:r>
          </a:p>
          <a:p>
            <a:endParaRPr lang="hr-HR" sz="1400" dirty="0"/>
          </a:p>
          <a:p>
            <a:r>
              <a:rPr lang="hr-HR" sz="1400" dirty="0"/>
              <a:t>500.000,00 kn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626CA279-EB08-4A42-A333-531FAF358734}"/>
              </a:ext>
            </a:extLst>
          </p:cNvPr>
          <p:cNvSpPr txBox="1"/>
          <p:nvPr/>
        </p:nvSpPr>
        <p:spPr>
          <a:xfrm>
            <a:off x="5782587" y="1580956"/>
            <a:ext cx="1753878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r-HR" sz="1400" dirty="0"/>
              <a:t>Izgradnja trafostanice</a:t>
            </a:r>
          </a:p>
          <a:p>
            <a:endParaRPr lang="hr-HR" sz="1400" dirty="0"/>
          </a:p>
          <a:p>
            <a:r>
              <a:rPr lang="hr-HR" sz="1400" dirty="0"/>
              <a:t>1.000.000,00 kn</a:t>
            </a:r>
          </a:p>
        </p:txBody>
      </p:sp>
      <p:sp>
        <p:nvSpPr>
          <p:cNvPr id="31" name="Oval 30">
            <a:extLst>
              <a:ext uri="{FF2B5EF4-FFF2-40B4-BE49-F238E27FC236}">
                <a16:creationId xmlns:a16="http://schemas.microsoft.com/office/drawing/2014/main" id="{FBE05437-EB5D-4785-96DE-C5DEB27B6A89}"/>
              </a:ext>
            </a:extLst>
          </p:cNvPr>
          <p:cNvSpPr/>
          <p:nvPr/>
        </p:nvSpPr>
        <p:spPr>
          <a:xfrm>
            <a:off x="4788024" y="2627620"/>
            <a:ext cx="720080" cy="432048"/>
          </a:xfrm>
          <a:prstGeom prst="ellipse">
            <a:avLst/>
          </a:prstGeom>
          <a:solidFill>
            <a:schemeClr val="accent1"/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b="1" dirty="0"/>
              <a:t>6</a:t>
            </a:r>
          </a:p>
        </p:txBody>
      </p:sp>
      <p:sp>
        <p:nvSpPr>
          <p:cNvPr id="32" name="Oval 31">
            <a:extLst>
              <a:ext uri="{FF2B5EF4-FFF2-40B4-BE49-F238E27FC236}">
                <a16:creationId xmlns:a16="http://schemas.microsoft.com/office/drawing/2014/main" id="{1A4265B6-2B97-48DD-B36A-90B5E8094CA9}"/>
              </a:ext>
            </a:extLst>
          </p:cNvPr>
          <p:cNvSpPr/>
          <p:nvPr/>
        </p:nvSpPr>
        <p:spPr>
          <a:xfrm>
            <a:off x="4788024" y="3653001"/>
            <a:ext cx="720080" cy="432048"/>
          </a:xfrm>
          <a:prstGeom prst="ellipse">
            <a:avLst/>
          </a:prstGeom>
          <a:solidFill>
            <a:schemeClr val="accent1"/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b="1" dirty="0"/>
              <a:t>7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692BAE2B-B556-42D9-A3E3-FB4E5C32FBC8}"/>
              </a:ext>
            </a:extLst>
          </p:cNvPr>
          <p:cNvSpPr txBox="1"/>
          <p:nvPr/>
        </p:nvSpPr>
        <p:spPr>
          <a:xfrm>
            <a:off x="5652120" y="2570130"/>
            <a:ext cx="1722010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r-HR" sz="1400" dirty="0"/>
              <a:t>Izgradnja kanalizacije</a:t>
            </a:r>
          </a:p>
          <a:p>
            <a:endParaRPr lang="hr-HR" sz="1400" dirty="0"/>
          </a:p>
          <a:p>
            <a:r>
              <a:rPr lang="hr-HR" sz="1400" dirty="0"/>
              <a:t>1.057.000,00 kn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158F0B48-D2A6-4779-9586-A4ADBA16E7C2}"/>
              </a:ext>
            </a:extLst>
          </p:cNvPr>
          <p:cNvSpPr txBox="1"/>
          <p:nvPr/>
        </p:nvSpPr>
        <p:spPr>
          <a:xfrm>
            <a:off x="5617384" y="3549207"/>
            <a:ext cx="2300245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r-HR" sz="1400" dirty="0"/>
              <a:t>Izgradnja nogostupa:</a:t>
            </a:r>
          </a:p>
          <a:p>
            <a:endParaRPr lang="hr-HR" sz="1400" dirty="0"/>
          </a:p>
          <a:p>
            <a:r>
              <a:rPr lang="hr-HR" sz="1400" dirty="0"/>
              <a:t>Smoković-   2.414.000,00 kn</a:t>
            </a:r>
          </a:p>
          <a:p>
            <a:r>
              <a:rPr lang="hr-HR" sz="1400" dirty="0"/>
              <a:t>Lužine-            500.000,00 kn</a:t>
            </a:r>
          </a:p>
        </p:txBody>
      </p:sp>
      <p:pic>
        <p:nvPicPr>
          <p:cNvPr id="35" name="Picture 34">
            <a:extLst>
              <a:ext uri="{FF2B5EF4-FFF2-40B4-BE49-F238E27FC236}">
                <a16:creationId xmlns:a16="http://schemas.microsoft.com/office/drawing/2014/main" id="{7119060F-D0E2-42AF-839B-5381F97C3BB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14149" y="187594"/>
            <a:ext cx="287531" cy="3610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23699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423E8E1C-6DA5-4FA8-B8A4-0E697601FE6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88434914"/>
              </p:ext>
            </p:extLst>
          </p:nvPr>
        </p:nvGraphicFramePr>
        <p:xfrm>
          <a:off x="611560" y="1667496"/>
          <a:ext cx="6624736" cy="512762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109470">
                  <a:extLst>
                    <a:ext uri="{9D8B030D-6E8A-4147-A177-3AD203B41FA5}">
                      <a16:colId xmlns:a16="http://schemas.microsoft.com/office/drawing/2014/main" val="1477762658"/>
                    </a:ext>
                  </a:extLst>
                </a:gridCol>
                <a:gridCol w="2109470">
                  <a:extLst>
                    <a:ext uri="{9D8B030D-6E8A-4147-A177-3AD203B41FA5}">
                      <a16:colId xmlns:a16="http://schemas.microsoft.com/office/drawing/2014/main" val="2976341760"/>
                    </a:ext>
                  </a:extLst>
                </a:gridCol>
                <a:gridCol w="2405796">
                  <a:extLst>
                    <a:ext uri="{9D8B030D-6E8A-4147-A177-3AD203B41FA5}">
                      <a16:colId xmlns:a16="http://schemas.microsoft.com/office/drawing/2014/main" val="427495978"/>
                    </a:ext>
                  </a:extLst>
                </a:gridCol>
              </a:tblGrid>
              <a:tr h="274955">
                <a:tc grid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>
                          <a:solidFill>
                            <a:schemeClr val="bg1"/>
                          </a:solidFill>
                          <a:effectLst/>
                        </a:rPr>
                        <a:t>URED NAČELNIKA</a:t>
                      </a:r>
                      <a:endParaRPr lang="hr-HR" sz="1000" dirty="0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16646155"/>
                  </a:ext>
                </a:extLst>
              </a:tr>
              <a:tr h="26225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Ivica Šarić</a:t>
                      </a:r>
                      <a:endParaRPr lang="hr-HR" sz="10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hr-HR" sz="10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Tel:   023 351 660</a:t>
                      </a:r>
                      <a:endParaRPr lang="hr-HR" sz="10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Mob: 099 304 5060</a:t>
                      </a:r>
                      <a:endParaRPr lang="hr-HR" sz="10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hr-HR" sz="10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nacelnik@zemunik.hr</a:t>
                      </a:r>
                      <a:endParaRPr lang="hr-HR" sz="10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72978899"/>
                  </a:ext>
                </a:extLst>
              </a:tr>
              <a:tr h="264160">
                <a:tc grid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400" dirty="0">
                          <a:solidFill>
                            <a:schemeClr val="bg1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PROČELNICA JUO</a:t>
                      </a:r>
                      <a:endParaRPr lang="hr-HR" sz="1000" dirty="0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79075712"/>
                  </a:ext>
                </a:extLst>
              </a:tr>
              <a:tr h="26860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Snježana Ćurković</a:t>
                      </a:r>
                      <a:endParaRPr lang="hr-HR" sz="10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hr-HR" sz="10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Tel:   023 351 </a:t>
                      </a:r>
                      <a:r>
                        <a:rPr lang="hr-HR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355</a:t>
                      </a:r>
                      <a:endParaRPr lang="hr-HR" sz="10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Mob: 0</a:t>
                      </a:r>
                      <a:r>
                        <a:rPr lang="hr-HR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98 332 910</a:t>
                      </a:r>
                      <a:endParaRPr lang="hr-HR" sz="10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hr-HR" sz="10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opcinaze@inet.hr</a:t>
                      </a:r>
                      <a:endParaRPr lang="hr-HR" sz="10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62792418"/>
                  </a:ext>
                </a:extLst>
              </a:tr>
              <a:tr h="254635">
                <a:tc grid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400" dirty="0">
                          <a:solidFill>
                            <a:schemeClr val="bg1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ODSJEK ZA OPĆE I ADMINISTRATIVNE POSLOVE</a:t>
                      </a:r>
                      <a:endParaRPr lang="hr-HR" sz="1000" dirty="0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43446289"/>
                  </a:ext>
                </a:extLst>
              </a:tr>
              <a:tr h="25844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Paula Marušić</a:t>
                      </a:r>
                      <a:endParaRPr lang="hr-HR" sz="10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hr-HR" sz="10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Tel:   </a:t>
                      </a:r>
                      <a:r>
                        <a:rPr lang="hr-HR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 </a:t>
                      </a:r>
                      <a:r>
                        <a:rPr lang="pt-PT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023 351 </a:t>
                      </a:r>
                      <a:r>
                        <a:rPr lang="hr-HR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660</a:t>
                      </a:r>
                      <a:endParaRPr lang="hr-HR" sz="10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Mob: 09</a:t>
                      </a:r>
                      <a:r>
                        <a:rPr lang="hr-HR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1 602 5567</a:t>
                      </a:r>
                      <a:endParaRPr lang="hr-HR" sz="10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hr-HR" sz="10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pisarnica@zemunik.hr</a:t>
                      </a:r>
                      <a:endParaRPr lang="hr-HR" sz="10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10822776"/>
                  </a:ext>
                </a:extLst>
              </a:tr>
              <a:tr h="294640">
                <a:tc grid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400" dirty="0">
                          <a:solidFill>
                            <a:schemeClr val="bg1"/>
                          </a:solidFill>
                          <a:effectLst/>
                        </a:rPr>
                        <a:t>ODSJEK ZA </a:t>
                      </a:r>
                      <a:r>
                        <a:rPr lang="pt-PT" sz="1400" dirty="0">
                          <a:solidFill>
                            <a:schemeClr val="bg1"/>
                          </a:solidFill>
                          <a:effectLst/>
                        </a:rPr>
                        <a:t>RAČUNOVODSTVO I FINANCIJE</a:t>
                      </a:r>
                      <a:endParaRPr lang="hr-HR" sz="1000" dirty="0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8835310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Ivana Marušić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hr-HR" sz="14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hr-HR" sz="14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Jasna Paleka</a:t>
                      </a:r>
                      <a:endParaRPr lang="hr-HR" sz="10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hr-HR" sz="10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Tel:     023 351 660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Mob: 091 602 3339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hr-HR" sz="14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Tel:   023 351 658</a:t>
                      </a:r>
                      <a:endParaRPr lang="hr-HR" sz="10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hr-HR" sz="10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financije@zemunik.hr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hr-HR" sz="14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hr-HR" sz="14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opcinaze.jasna@mail.inet.hr</a:t>
                      </a:r>
                      <a:endParaRPr lang="hr-HR" sz="10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77643374"/>
                  </a:ext>
                </a:extLst>
              </a:tr>
              <a:tr h="0">
                <a:tc grid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400" dirty="0">
                          <a:solidFill>
                            <a:schemeClr val="bg1"/>
                          </a:solidFill>
                          <a:effectLst/>
                        </a:rPr>
                        <a:t>ODSJEK ZA </a:t>
                      </a:r>
                      <a:r>
                        <a:rPr lang="pt-PT" sz="1400" dirty="0">
                          <a:solidFill>
                            <a:schemeClr val="bg1"/>
                          </a:solidFill>
                          <a:effectLst/>
                        </a:rPr>
                        <a:t>KOMUNALN</a:t>
                      </a:r>
                      <a:r>
                        <a:rPr lang="hr-HR" sz="1400" dirty="0">
                          <a:solidFill>
                            <a:schemeClr val="bg1"/>
                          </a:solidFill>
                          <a:effectLst/>
                        </a:rPr>
                        <a:t>E</a:t>
                      </a:r>
                      <a:r>
                        <a:rPr lang="pt-PT" sz="1400" dirty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r>
                        <a:rPr lang="hr-HR" sz="1400" dirty="0">
                          <a:solidFill>
                            <a:schemeClr val="bg1"/>
                          </a:solidFill>
                          <a:effectLst/>
                        </a:rPr>
                        <a:t>DJELATNOSTI</a:t>
                      </a:r>
                      <a:endParaRPr lang="hr-HR" sz="1000" dirty="0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7208018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Željko Biloglav</a:t>
                      </a:r>
                      <a:endParaRPr lang="hr-HR" sz="10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hr-HR" sz="10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Tel:   023 351 659</a:t>
                      </a:r>
                      <a:endParaRPr lang="hr-HR" sz="10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Mob: 099 499 7753</a:t>
                      </a:r>
                      <a:endParaRPr lang="hr-HR" sz="10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hr-HR" sz="10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komunalni©zemunik.hr</a:t>
                      </a:r>
                      <a:endParaRPr lang="hr-HR" sz="10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56010460"/>
                  </a:ext>
                </a:extLst>
              </a:tr>
            </a:tbl>
          </a:graphicData>
        </a:graphic>
      </p:graphicFrame>
      <p:sp>
        <p:nvSpPr>
          <p:cNvPr id="4" name="Rectangle 1">
            <a:extLst>
              <a:ext uri="{FF2B5EF4-FFF2-40B4-BE49-F238E27FC236}">
                <a16:creationId xmlns:a16="http://schemas.microsoft.com/office/drawing/2014/main" id="{4CE28599-9234-4083-97DF-0D7C2B6C234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08113" y="1658938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r-HR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21C6865-F95A-4865-9FD4-5A9179A4EEB4}"/>
              </a:ext>
            </a:extLst>
          </p:cNvPr>
          <p:cNvSpPr/>
          <p:nvPr/>
        </p:nvSpPr>
        <p:spPr>
          <a:xfrm>
            <a:off x="539552" y="286060"/>
            <a:ext cx="2016224" cy="923330"/>
          </a:xfrm>
          <a:prstGeom prst="rect">
            <a:avLst/>
          </a:prstGeom>
          <a:noFill/>
          <a:ln>
            <a:solidFill>
              <a:schemeClr val="accent3">
                <a:lumMod val="50000"/>
              </a:schemeClr>
            </a:solidFill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hr-HR" sz="54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solidFill>
                  <a:schemeClr val="tx2"/>
                </a:solid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INFO</a:t>
            </a:r>
            <a:endParaRPr lang="en-US" sz="5400" b="1" cap="none" spc="0" dirty="0">
              <a:ln w="12700">
                <a:solidFill>
                  <a:schemeClr val="accent3">
                    <a:lumMod val="50000"/>
                  </a:schemeClr>
                </a:solidFill>
                <a:prstDash val="solid"/>
              </a:ln>
              <a:solidFill>
                <a:schemeClr val="tx2"/>
              </a:solidFill>
              <a:effectLst>
                <a:innerShdw blurRad="177800">
                  <a:schemeClr val="accent3">
                    <a:lumMod val="50000"/>
                  </a:schemeClr>
                </a:innerShdw>
              </a:effectLst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7A426BFE-27B1-4ADD-92D3-F9DA785287B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14149" y="187594"/>
            <a:ext cx="287531" cy="3610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250327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>
            <a:extLst>
              <a:ext uri="{FF2B5EF4-FFF2-40B4-BE49-F238E27FC236}">
                <a16:creationId xmlns:a16="http://schemas.microsoft.com/office/drawing/2014/main" id="{8F2BA49B-BDAC-4821-90ED-FC07A652C0B8}"/>
              </a:ext>
            </a:extLst>
          </p:cNvPr>
          <p:cNvGrpSpPr/>
          <p:nvPr/>
        </p:nvGrpSpPr>
        <p:grpSpPr>
          <a:xfrm>
            <a:off x="1" y="2204865"/>
            <a:ext cx="9144000" cy="1919144"/>
            <a:chOff x="-84100" y="43906"/>
            <a:chExt cx="12092270" cy="2629866"/>
          </a:xfrm>
        </p:grpSpPr>
        <p:grpSp>
          <p:nvGrpSpPr>
            <p:cNvPr id="4" name="Group 3">
              <a:extLst>
                <a:ext uri="{FF2B5EF4-FFF2-40B4-BE49-F238E27FC236}">
                  <a16:creationId xmlns:a16="http://schemas.microsoft.com/office/drawing/2014/main" id="{FE3FCA99-19DF-46F7-ABB4-EE01868E1878}"/>
                </a:ext>
              </a:extLst>
            </p:cNvPr>
            <p:cNvGrpSpPr/>
            <p:nvPr/>
          </p:nvGrpSpPr>
          <p:grpSpPr>
            <a:xfrm>
              <a:off x="-84100" y="114300"/>
              <a:ext cx="12092270" cy="2559472"/>
              <a:chOff x="-84100" y="114300"/>
              <a:chExt cx="12092270" cy="2559472"/>
            </a:xfrm>
          </p:grpSpPr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90F28520-7346-4A74-8C74-0F88E5B1B865}"/>
                  </a:ext>
                </a:extLst>
              </p:cNvPr>
              <p:cNvSpPr/>
              <p:nvPr/>
            </p:nvSpPr>
            <p:spPr>
              <a:xfrm>
                <a:off x="-84100" y="164009"/>
                <a:ext cx="2587273" cy="2509763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lang="hr-HR"/>
              </a:p>
            </p:txBody>
          </p:sp>
          <p:sp>
            <p:nvSpPr>
              <p:cNvPr id="9" name="Rectangle 8">
                <a:extLst>
                  <a:ext uri="{FF2B5EF4-FFF2-40B4-BE49-F238E27FC236}">
                    <a16:creationId xmlns:a16="http://schemas.microsoft.com/office/drawing/2014/main" id="{DE441977-CB05-414D-9A59-37042DEB8E23}"/>
                  </a:ext>
                </a:extLst>
              </p:cNvPr>
              <p:cNvSpPr/>
              <p:nvPr/>
            </p:nvSpPr>
            <p:spPr>
              <a:xfrm>
                <a:off x="2503170" y="114300"/>
                <a:ext cx="2058352" cy="246888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lang="hr-HR"/>
              </a:p>
            </p:txBody>
          </p:sp>
          <p:sp>
            <p:nvSpPr>
              <p:cNvPr id="10" name="Rectangle 9">
                <a:extLst>
                  <a:ext uri="{FF2B5EF4-FFF2-40B4-BE49-F238E27FC236}">
                    <a16:creationId xmlns:a16="http://schemas.microsoft.com/office/drawing/2014/main" id="{4D35A77C-4609-4601-A20F-3FBAB9C8F4FF}"/>
                  </a:ext>
                </a:extLst>
              </p:cNvPr>
              <p:cNvSpPr/>
              <p:nvPr/>
            </p:nvSpPr>
            <p:spPr>
              <a:xfrm>
                <a:off x="4570096" y="114300"/>
                <a:ext cx="2743200" cy="2468880"/>
              </a:xfrm>
              <a:prstGeom prst="rect">
                <a:avLst/>
              </a:prstGeom>
              <a:solidFill>
                <a:schemeClr val="tx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>
                  <a:spcAft>
                    <a:spcPts val="0"/>
                  </a:spcAft>
                </a:pPr>
                <a:r>
                  <a:rPr lang="pt-PT" sz="1100" b="1" kern="1200" dirty="0">
                    <a:solidFill>
                      <a:srgbClr val="FFFF00"/>
                    </a:solidFill>
                    <a:effectLst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Općina</a:t>
                </a:r>
                <a:endParaRPr lang="hr-HR" sz="1000" b="1" dirty="0">
                  <a:solidFill>
                    <a:srgbClr val="FFFF00"/>
                  </a:solidFill>
                  <a:effectLst/>
                  <a:latin typeface="Arial Narrow" panose="020B060602020203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>
                  <a:spcAft>
                    <a:spcPts val="0"/>
                  </a:spcAft>
                </a:pPr>
                <a:r>
                  <a:rPr lang="pt-PT" sz="1100" b="1" kern="1200" dirty="0">
                    <a:solidFill>
                      <a:srgbClr val="FFFF00"/>
                    </a:solidFill>
                    <a:effectLst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             Zemunik Donji                         </a:t>
                </a:r>
                <a:endParaRPr lang="hr-HR" sz="1000" b="1" dirty="0">
                  <a:solidFill>
                    <a:srgbClr val="FFFF00"/>
                  </a:solidFill>
                  <a:effectLst/>
                  <a:latin typeface="Arial Narrow" panose="020B060602020203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ctr">
                  <a:spcAft>
                    <a:spcPts val="0"/>
                  </a:spcAft>
                </a:pPr>
                <a:r>
                  <a:rPr lang="pt-PT" sz="1800" kern="1200" dirty="0">
                    <a:solidFill>
                      <a:srgbClr val="FFFFFF"/>
                    </a:solidFill>
                    <a:effectLst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                    </a:t>
                </a:r>
                <a:endParaRPr lang="hr-HR" sz="1000" dirty="0">
                  <a:effectLst/>
                  <a:latin typeface="Arial Narrow" panose="020B060602020203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1" name="Rectangle 10">
                <a:extLst>
                  <a:ext uri="{FF2B5EF4-FFF2-40B4-BE49-F238E27FC236}">
                    <a16:creationId xmlns:a16="http://schemas.microsoft.com/office/drawing/2014/main" id="{713F82FC-2BC1-4A46-8E1A-D4E2E8E1A803}"/>
                  </a:ext>
                </a:extLst>
              </p:cNvPr>
              <p:cNvSpPr/>
              <p:nvPr/>
            </p:nvSpPr>
            <p:spPr>
              <a:xfrm>
                <a:off x="7321870" y="125730"/>
                <a:ext cx="2343150" cy="246888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lang="hr-HR"/>
              </a:p>
            </p:txBody>
          </p:sp>
          <p:sp>
            <p:nvSpPr>
              <p:cNvPr id="12" name="Rectangle 11">
                <a:extLst>
                  <a:ext uri="{FF2B5EF4-FFF2-40B4-BE49-F238E27FC236}">
                    <a16:creationId xmlns:a16="http://schemas.microsoft.com/office/drawing/2014/main" id="{94073072-4FC6-4881-A77A-7DCB2D07C6FF}"/>
                  </a:ext>
                </a:extLst>
              </p:cNvPr>
              <p:cNvSpPr/>
              <p:nvPr/>
            </p:nvSpPr>
            <p:spPr>
              <a:xfrm>
                <a:off x="9665020" y="125730"/>
                <a:ext cx="2343150" cy="2468880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lang="hr-HR"/>
              </a:p>
            </p:txBody>
          </p:sp>
        </p:grpSp>
        <p:pic>
          <p:nvPicPr>
            <p:cNvPr id="5" name="Picture 4">
              <a:extLst>
                <a:ext uri="{FF2B5EF4-FFF2-40B4-BE49-F238E27FC236}">
                  <a16:creationId xmlns:a16="http://schemas.microsoft.com/office/drawing/2014/main" id="{298CDB37-E628-43F7-A241-60BC9E02DEA4}"/>
                </a:ext>
              </a:extLst>
            </p:cNvPr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784407" y="935017"/>
              <a:ext cx="388627" cy="488043"/>
            </a:xfrm>
            <a:prstGeom prst="rect">
              <a:avLst/>
            </a:prstGeom>
          </p:spPr>
        </p:pic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AFE1DE24-5E4D-47EC-9C1D-B630237C9B05}"/>
                </a:ext>
              </a:extLst>
            </p:cNvPr>
            <p:cNvSpPr/>
            <p:nvPr/>
          </p:nvSpPr>
          <p:spPr>
            <a:xfrm>
              <a:off x="-52025" y="2507740"/>
              <a:ext cx="12057525" cy="164758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hr-HR"/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FA0FD43F-CEC9-4A7C-958A-950AE05CDAA9}"/>
                </a:ext>
              </a:extLst>
            </p:cNvPr>
            <p:cNvSpPr/>
            <p:nvPr/>
          </p:nvSpPr>
          <p:spPr>
            <a:xfrm>
              <a:off x="-84098" y="43906"/>
              <a:ext cx="12090488" cy="125700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hr-HR"/>
            </a:p>
          </p:txBody>
        </p:sp>
      </p:grpSp>
      <p:sp>
        <p:nvSpPr>
          <p:cNvPr id="13" name="Rectangle 12">
            <a:extLst>
              <a:ext uri="{FF2B5EF4-FFF2-40B4-BE49-F238E27FC236}">
                <a16:creationId xmlns:a16="http://schemas.microsoft.com/office/drawing/2014/main" id="{2FCCC31C-84AA-4344-B3B2-7AA35E5B5E3F}"/>
              </a:ext>
            </a:extLst>
          </p:cNvPr>
          <p:cNvSpPr/>
          <p:nvPr/>
        </p:nvSpPr>
        <p:spPr>
          <a:xfrm>
            <a:off x="2051720" y="4849445"/>
            <a:ext cx="4572000" cy="861774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spcAft>
                <a:spcPts val="0"/>
              </a:spcAft>
              <a:tabLst>
                <a:tab pos="2602230" algn="l"/>
              </a:tabLst>
            </a:pPr>
            <a:r>
              <a:rPr lang="hr-HR" b="1" dirty="0">
                <a:solidFill>
                  <a:srgbClr val="44546A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        </a:t>
            </a:r>
            <a:r>
              <a:rPr lang="pt-PT" b="1" dirty="0">
                <a:solidFill>
                  <a:srgbClr val="44546A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Proračun</a:t>
            </a:r>
            <a:endParaRPr lang="hr-HR" sz="800" dirty="0">
              <a:latin typeface="Arial Narrow" panose="020B0606020202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  <a:tabLst>
                <a:tab pos="2602230" algn="l"/>
              </a:tabLst>
            </a:pPr>
            <a:r>
              <a:rPr lang="pt-PT" b="1" dirty="0">
                <a:solidFill>
                  <a:srgbClr val="44546A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u malom</a:t>
            </a:r>
            <a:endParaRPr lang="hr-HR" sz="800" dirty="0">
              <a:latin typeface="Arial Narrow" panose="020B0606020202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  <a:tabLst>
                <a:tab pos="2602230" algn="l"/>
              </a:tabLst>
            </a:pPr>
            <a:r>
              <a:rPr lang="pt-PT" sz="1400" b="1" dirty="0">
                <a:solidFill>
                  <a:srgbClr val="2F5496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</a:t>
            </a:r>
            <a:r>
              <a:rPr lang="pt-PT" sz="1200" b="1" dirty="0">
                <a:solidFill>
                  <a:srgbClr val="2F5496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za 202</a:t>
            </a:r>
            <a:r>
              <a:rPr lang="hr-HR" sz="1200" b="1" dirty="0">
                <a:solidFill>
                  <a:srgbClr val="2F5496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pt-PT" sz="1200" b="1" dirty="0">
                <a:solidFill>
                  <a:srgbClr val="2F5496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godinu</a:t>
            </a:r>
            <a:endParaRPr lang="hr-HR" sz="800" dirty="0">
              <a:effectLst/>
              <a:latin typeface="Arial Narrow" panose="020B0606020202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7084217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ravokutnik 6"/>
          <p:cNvSpPr/>
          <p:nvPr/>
        </p:nvSpPr>
        <p:spPr>
          <a:xfrm>
            <a:off x="683567" y="2348880"/>
            <a:ext cx="7960961" cy="1296144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hr-HR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Hvala na pažnji !</a:t>
            </a:r>
          </a:p>
          <a:p>
            <a:r>
              <a:rPr lang="hr-HR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Dodatne i detaljnije informacije možete pronaći na službenoj mrežnoj stranici Općine Zemunik Donji</a:t>
            </a:r>
          </a:p>
        </p:txBody>
      </p:sp>
      <p:sp>
        <p:nvSpPr>
          <p:cNvPr id="9" name="TextBox 12">
            <a:extLst>
              <a:ext uri="{FF2B5EF4-FFF2-40B4-BE49-F238E27FC236}">
                <a16:creationId xmlns:a16="http://schemas.microsoft.com/office/drawing/2014/main" id="{59E07100-CA47-40AD-8B5A-0DB55BA46673}"/>
              </a:ext>
            </a:extLst>
          </p:cNvPr>
          <p:cNvSpPr txBox="1"/>
          <p:nvPr/>
        </p:nvSpPr>
        <p:spPr>
          <a:xfrm>
            <a:off x="0" y="6488668"/>
            <a:ext cx="37147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b="1" u="sng" dirty="0">
                <a:solidFill>
                  <a:srgbClr val="002060"/>
                </a:solidFill>
                <a:latin typeface="Gabriola" panose="04040605051002020D02" pitchFamily="82" charset="0"/>
              </a:rPr>
              <a:t>Jedinstveni upravni odjel </a:t>
            </a:r>
            <a:endParaRPr lang="en-US" b="1" u="sng" dirty="0">
              <a:solidFill>
                <a:srgbClr val="002060"/>
              </a:solidFill>
              <a:latin typeface="Gabriola" panose="04040605051002020D02" pitchFamily="82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2A85F91-D7A8-497E-8354-E102FD50AD48}"/>
              </a:ext>
            </a:extLst>
          </p:cNvPr>
          <p:cNvSpPr txBox="1"/>
          <p:nvPr/>
        </p:nvSpPr>
        <p:spPr>
          <a:xfrm>
            <a:off x="683567" y="4077072"/>
            <a:ext cx="36985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r-HR"/>
              <a:t>https://zemunik.hr/proracun-fin.html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8850391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14761</TotalTime>
  <Words>843</Words>
  <Application>Microsoft Office PowerPoint</Application>
  <PresentationFormat>Prikaz na zaslonu (4:3)</PresentationFormat>
  <Paragraphs>293</Paragraphs>
  <Slides>9</Slides>
  <Notes>1</Notes>
  <HiddenSlides>0</HiddenSlides>
  <MMClips>0</MMClips>
  <ScaleCrop>false</ScaleCrop>
  <HeadingPairs>
    <vt:vector size="6" baseType="variant">
      <vt:variant>
        <vt:lpstr>Korišteni fontovi</vt:lpstr>
      </vt:variant>
      <vt:variant>
        <vt:i4>5</vt:i4>
      </vt:variant>
      <vt:variant>
        <vt:lpstr>Tema</vt:lpstr>
      </vt:variant>
      <vt:variant>
        <vt:i4>1</vt:i4>
      </vt:variant>
      <vt:variant>
        <vt:lpstr>Naslovi slajdova</vt:lpstr>
      </vt:variant>
      <vt:variant>
        <vt:i4>9</vt:i4>
      </vt:variant>
    </vt:vector>
  </HeadingPairs>
  <TitlesOfParts>
    <vt:vector size="15" baseType="lpstr">
      <vt:lpstr>Arial</vt:lpstr>
      <vt:lpstr>Arial Narrow</vt:lpstr>
      <vt:lpstr>Calibri</vt:lpstr>
      <vt:lpstr>Gabriola</vt:lpstr>
      <vt:lpstr>Times New Roman</vt:lpstr>
      <vt:lpstr>Office tema</vt:lpstr>
      <vt:lpstr>   PLAN PRORAČUNA OPĆINE ZEMUNIK DONJI ZA 2022. GODINU I PROJEKCIJA ZA 2023. i 2024. GODINU - vodič za građane - </vt:lpstr>
      <vt:lpstr>Proračun Općine Zemunik Donji za 2022. godinu  i projekcija za 2023. i 2024. godinu</vt:lpstr>
      <vt:lpstr>Prihodi i primici Proračuna Općine Zemunik Donji</vt:lpstr>
      <vt:lpstr>Rashodi i izdaci proračuna Općine Zemunik Donji</vt:lpstr>
      <vt:lpstr>PowerPoint prezentacija</vt:lpstr>
      <vt:lpstr>PowerPoint prezentacija</vt:lpstr>
      <vt:lpstr>PowerPoint prezentacija</vt:lpstr>
      <vt:lpstr>PowerPoint prezentacija</vt:lpstr>
      <vt:lpstr>PowerPoint prezentacija</vt:lpstr>
    </vt:vector>
  </TitlesOfParts>
  <Company>ZADARSKA ŽUPANIJA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REPUBLIKA HRVATSKA ZADARSKA ŽUPANIJA  PRORAČUN ZADARSKE ŽUPANIJE ZA 2018. GODINU I PROJEKCIJE ZA 2019. i 2020. GODINU - vodič za građane -</dc:title>
  <dc:creator>Katarina</dc:creator>
  <cp:lastModifiedBy>Korisnik</cp:lastModifiedBy>
  <cp:revision>1322</cp:revision>
  <cp:lastPrinted>2021-12-13T10:22:53Z</cp:lastPrinted>
  <dcterms:created xsi:type="dcterms:W3CDTF">2014-10-06T07:52:48Z</dcterms:created>
  <dcterms:modified xsi:type="dcterms:W3CDTF">2022-01-12T07:56:39Z</dcterms:modified>
</cp:coreProperties>
</file>