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AF0F0"/>
    <a:srgbClr val="FFFFCC"/>
    <a:srgbClr val="A2CB9B"/>
    <a:srgbClr val="E8F7AF"/>
    <a:srgbClr val="FFFF99"/>
    <a:srgbClr val="C8A094"/>
    <a:srgbClr val="470999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109" d="100"/>
          <a:sy n="109" d="100"/>
        </p:scale>
        <p:origin x="18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70.180000000000007</c:v>
                </c:pt>
                <c:pt idx="1">
                  <c:v>1.59</c:v>
                </c:pt>
                <c:pt idx="2">
                  <c:v>28.23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26.03</c:v>
                </c:pt>
                <c:pt idx="1">
                  <c:v>73.12</c:v>
                </c:pt>
                <c:pt idx="2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10,97 %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0,51 %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0,27 %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7,91 %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32,83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40,62 %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5,34%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0,69 %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0,85 %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10.97</c:v>
                </c:pt>
                <c:pt idx="1">
                  <c:v>0.51</c:v>
                </c:pt>
                <c:pt idx="2">
                  <c:v>0.27</c:v>
                </c:pt>
                <c:pt idx="3">
                  <c:v>7.91</c:v>
                </c:pt>
                <c:pt idx="4">
                  <c:v>32.83</c:v>
                </c:pt>
                <c:pt idx="5">
                  <c:v>0.01</c:v>
                </c:pt>
                <c:pt idx="6">
                  <c:v>40.619999999999997</c:v>
                </c:pt>
                <c:pt idx="7">
                  <c:v>5.34</c:v>
                </c:pt>
                <c:pt idx="8">
                  <c:v>0.69</c:v>
                </c:pt>
                <c:pt idx="9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35.418.000,00 kn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35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.418.000,00 kn</a:t>
          </a: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35.418.000,00 kn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2023.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24.618.000,00 kn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>
              <a:solidFill>
                <a:schemeClr val="tx2">
                  <a:lumMod val="75000"/>
                </a:schemeClr>
              </a:solidFill>
            </a:rPr>
            <a:t>21.398.000,00 </a:t>
          </a:r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kn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35.418.000,00 kn</a:t>
          </a: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35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.418.000,00 kn</a:t>
          </a: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2024.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>
              <a:solidFill>
                <a:schemeClr val="tx2">
                  <a:lumMod val="75000"/>
                </a:schemeClr>
              </a:solidFill>
            </a:rPr>
            <a:t>21.398.000,00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kn</a:t>
          </a: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2023.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24.618.000,00 kn</a:t>
          </a: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35.418.000,00 kn</a:t>
          </a: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PRORAČUN OPĆINE ZEMUNIK DONJI ZA 2022. GODINU </a:t>
            </a:r>
            <a:r>
              <a:rPr lang="hr-HR" sz="3100" b="1">
                <a:solidFill>
                  <a:schemeClr val="tx2">
                    <a:lumMod val="75000"/>
                  </a:schemeClr>
                </a:solidFill>
              </a:rPr>
              <a:t>I PROJEKCIJE </a:t>
            </a: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ZA 2023. i 2024.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</a:t>
            </a:r>
            <a:r>
              <a:rPr lang="hr-HR" sz="1800" b="1">
                <a:solidFill>
                  <a:srgbClr val="002060"/>
                </a:solidFill>
              </a:rPr>
              <a:t>, prosinac </a:t>
            </a:r>
            <a:r>
              <a:rPr lang="hr-HR" sz="1800" b="1" dirty="0">
                <a:solidFill>
                  <a:srgbClr val="002060"/>
                </a:solidFill>
              </a:rPr>
              <a:t>2021.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Općine Zemunik Donji za 2022. godinu</a:t>
            </a:r>
            <a:br>
              <a:rPr lang="hr-HR" sz="2800" b="1" dirty="0"/>
            </a:br>
            <a:r>
              <a:rPr lang="hr-HR" sz="2800" b="1" dirty="0"/>
              <a:t> i projekcija za 2023. i 2024.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584762171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850441783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720161"/>
              </p:ext>
            </p:extLst>
          </p:nvPr>
        </p:nvGraphicFramePr>
        <p:xfrm>
          <a:off x="107504" y="2610694"/>
          <a:ext cx="5832648" cy="369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336155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kn)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21.537.000,00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24.858.000,00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70,18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5.501.500,00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4.702.200,00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13,28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8.999.000,00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13.420.600,00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37,89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483.800,00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664.800,00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1,88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6.427.700,00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5.965.400,00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16,84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85.000,00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65.000,00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1,59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/>
                        <a:t>6.250.000,00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10.000.000,00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28,23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UKUPNO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28.447.000,00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35.418.000,00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2022.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3848382"/>
              </p:ext>
            </p:extLst>
          </p:nvPr>
        </p:nvGraphicFramePr>
        <p:xfrm>
          <a:off x="4572000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za 2022.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37234"/>
              </p:ext>
            </p:extLst>
          </p:nvPr>
        </p:nvGraphicFramePr>
        <p:xfrm>
          <a:off x="179513" y="2589223"/>
          <a:ext cx="5249745" cy="3816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4819151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569226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335189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2021.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2022.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9.708.000,00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9.219.000,00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26,03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2.362.000,00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2.582.000,00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7,29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3.456.300,00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3.960.200,00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11,18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146.200,00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161.300,00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747.000,00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2,11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21.000,00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396.000,00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547.000,00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547.000,00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1,54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825.500,00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825.500,00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2,33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18.439.000,00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25.899.000,00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73,12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0,85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28.447.000,00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35.418.000,00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Zadarske županije za 2022.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1075869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za 2022.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388549"/>
              </p:ext>
            </p:extLst>
          </p:nvPr>
        </p:nvGraphicFramePr>
        <p:xfrm>
          <a:off x="170700" y="2094136"/>
          <a:ext cx="4564277" cy="4134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71214411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2022.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3.410.700,00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3.884.000,00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10,97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180.000,00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0,51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94.000,00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0,27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943.000,00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2.803.000,00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7,91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11.570.000,00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11.626.000,00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32,83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9.868.000,00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14.387.000,00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40,62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1.902.300,00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1.894.000,00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5,34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0,69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28.447.000,00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35.418.000,00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2022.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6273492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2022.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2022.godini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711790-8F5C-4E04-8B63-65E92859563D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01004" y="4905747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4788024" y="1602239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3529FF-CD92-412E-9B57-5776DCC98C4F}"/>
              </a:ext>
            </a:extLst>
          </p:cNvPr>
          <p:cNvSpPr txBox="1"/>
          <p:nvPr/>
        </p:nvSpPr>
        <p:spPr>
          <a:xfrm>
            <a:off x="1564984" y="1574341"/>
            <a:ext cx="14506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Sportska dvorana</a:t>
            </a:r>
          </a:p>
          <a:p>
            <a:endParaRPr lang="hr-HR" sz="1400" dirty="0"/>
          </a:p>
          <a:p>
            <a:r>
              <a:rPr lang="hr-HR" sz="1400" dirty="0"/>
              <a:t>9.975.000,00 kn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2.700.000,00 kn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3.220.000,00 kn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442670" y="4904581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500.000,00 kn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782587" y="1580956"/>
            <a:ext cx="17538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trafostanice</a:t>
            </a:r>
          </a:p>
          <a:p>
            <a:endParaRPr lang="hr-HR" sz="1400" dirty="0"/>
          </a:p>
          <a:p>
            <a:r>
              <a:rPr lang="hr-HR" sz="1400" dirty="0"/>
              <a:t>1.000.000,00 kn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788024" y="2627620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788024" y="3653001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652120" y="2570130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1.057.000,00 kn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617384" y="3549207"/>
            <a:ext cx="23002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Smoković-   2.414.000,00 kn</a:t>
            </a:r>
          </a:p>
          <a:p>
            <a:r>
              <a:rPr lang="hr-HR" sz="1400" dirty="0"/>
              <a:t>Lužine-            500.000,00 kn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14763</TotalTime>
  <Words>811</Words>
  <Application>Microsoft Office PowerPoint</Application>
  <PresentationFormat>Prikaz na zaslonu (4:3)</PresentationFormat>
  <Paragraphs>292</Paragraphs>
  <Slides>9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PRORAČUN OPĆINE ZEMUNIK DONJI ZA 2022. GODINU I PROJEKCIJE ZA 2023. i 2024. GODINU - vodič za građane - </vt:lpstr>
      <vt:lpstr>Proračun Općine Zemunik Donji za 2022. godinu  i projekcija za 2023. i 2024. godinu</vt:lpstr>
      <vt:lpstr>Prihodi i primici Proračuna Općine Zemunik Donji</vt:lpstr>
      <vt:lpstr>Rashodi i izdaci proračuna Općine Zemunik Donji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1325</cp:revision>
  <cp:lastPrinted>2021-12-13T10:22:53Z</cp:lastPrinted>
  <dcterms:created xsi:type="dcterms:W3CDTF">2014-10-06T07:52:48Z</dcterms:created>
  <dcterms:modified xsi:type="dcterms:W3CDTF">2022-01-12T07:55:46Z</dcterms:modified>
</cp:coreProperties>
</file>