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0" r:id="rId2"/>
    <p:sldId id="327" r:id="rId3"/>
    <p:sldId id="297" r:id="rId4"/>
    <p:sldId id="331" r:id="rId5"/>
    <p:sldId id="298" r:id="rId6"/>
    <p:sldId id="332" r:id="rId7"/>
    <p:sldId id="329" r:id="rId8"/>
    <p:sldId id="330" r:id="rId9"/>
    <p:sldId id="316" r:id="rId10"/>
    <p:sldId id="333" r:id="rId11"/>
    <p:sldId id="324" r:id="rId12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E6C"/>
    <a:srgbClr val="F6FAD2"/>
    <a:srgbClr val="CED577"/>
    <a:srgbClr val="990099"/>
    <a:srgbClr val="FF99FF"/>
    <a:srgbClr val="FF66CC"/>
    <a:srgbClr val="FF0066"/>
    <a:srgbClr val="006666"/>
    <a:srgbClr val="A2CB9B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Tamni stil 1 - Isticanj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il teme 2 - Isticanj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5592" autoAdjust="0"/>
  </p:normalViewPr>
  <p:slideViewPr>
    <p:cSldViewPr>
      <p:cViewPr varScale="1">
        <p:scale>
          <a:sx n="106" d="100"/>
          <a:sy n="106" d="100"/>
        </p:scale>
        <p:origin x="197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arina\Desktop\Zupanija%20kat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576-4369-8A8B-186877F7218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576-4369-8A8B-186877F7218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576-4369-8A8B-186877F7218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576-4369-8A8B-186877F7218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576-4369-8A8B-186877F7218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576-4369-8A8B-186877F7218F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5576-4369-8A8B-186877F721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Prihodi od poreza</c:v>
                </c:pt>
                <c:pt idx="1">
                  <c:v>Pomoći iz inoz.i ostalih subjekata</c:v>
                </c:pt>
                <c:pt idx="2">
                  <c:v>Prihodi od imovine</c:v>
                </c:pt>
                <c:pt idx="3">
                  <c:v>Prihodi od administ.pristojbi</c:v>
                </c:pt>
                <c:pt idx="4">
                  <c:v>Prihodi od prodaje proizvoda, robe, usluga</c:v>
                </c:pt>
                <c:pt idx="5">
                  <c:v>Kazne, upr.mjere i ostali prihodi</c:v>
                </c:pt>
                <c:pt idx="6">
                  <c:v>Prihodi od prodaje nefinancijske imovine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22.57</c:v>
                </c:pt>
                <c:pt idx="1">
                  <c:v>11.73</c:v>
                </c:pt>
                <c:pt idx="2">
                  <c:v>6.78</c:v>
                </c:pt>
                <c:pt idx="3">
                  <c:v>56.77</c:v>
                </c:pt>
                <c:pt idx="4">
                  <c:v>0.21</c:v>
                </c:pt>
                <c:pt idx="5">
                  <c:v>1.6</c:v>
                </c:pt>
                <c:pt idx="6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08-4804-B247-F5FCB46ACB5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9868731225001504"/>
          <c:y val="0"/>
          <c:w val="0.38451726721316115"/>
          <c:h val="1"/>
        </c:manualLayout>
      </c:layout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15813648293964"/>
          <c:y val="0.13760949803149605"/>
          <c:w val="0.83575853018372703"/>
          <c:h val="0.38642568897637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 RASHODI ZA ZAPOSLENE</c:v>
                </c:pt>
                <c:pt idx="1">
                  <c:v> MATERIJALNI RASHODI</c:v>
                </c:pt>
                <c:pt idx="2">
                  <c:v> FINANCIJSKI RASHODI</c:v>
                </c:pt>
                <c:pt idx="3">
                  <c:v> SUBVENCIJE</c:v>
                </c:pt>
                <c:pt idx="4">
                  <c:v> POMOĆI DANE U INOZEMSTVO I UNUTAR OPĆEG PRORAČUNA</c:v>
                </c:pt>
                <c:pt idx="5">
                  <c:v> NAKNADE GRAĐA. I KUĆAN. OD                    OSIGURA. I DR. NAKNADE </c:v>
                </c:pt>
                <c:pt idx="6">
                  <c:v> OSTALI RASHODI</c:v>
                </c:pt>
                <c:pt idx="7">
                  <c:v> RASHODI ZA NABAVU NEFIN. IMOVINE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19.489999999999998</c:v>
                </c:pt>
                <c:pt idx="1">
                  <c:v>25.61</c:v>
                </c:pt>
                <c:pt idx="2">
                  <c:v>0.92</c:v>
                </c:pt>
                <c:pt idx="3">
                  <c:v>12.75</c:v>
                </c:pt>
                <c:pt idx="4">
                  <c:v>4.21</c:v>
                </c:pt>
                <c:pt idx="5">
                  <c:v>3.86</c:v>
                </c:pt>
                <c:pt idx="6">
                  <c:v>4.83</c:v>
                </c:pt>
                <c:pt idx="7">
                  <c:v>28.33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D-43A6-93DD-3995C712E5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32826127"/>
        <c:axId val="35441423"/>
      </c:barChart>
      <c:catAx>
        <c:axId val="193282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41423"/>
        <c:crosses val="autoZero"/>
        <c:auto val="1"/>
        <c:lblAlgn val="ctr"/>
        <c:lblOffset val="100"/>
        <c:noMultiLvlLbl val="0"/>
      </c:catAx>
      <c:valAx>
        <c:axId val="35441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282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13958069576772"/>
          <c:y val="3.4484498031496072E-2"/>
          <c:w val="0.80718475285387414"/>
          <c:h val="0.496334399606299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Općina Zemunik Donji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inoz.</c:v>
                </c:pt>
                <c:pt idx="2">
                  <c:v>Prihdi od imovine</c:v>
                </c:pt>
                <c:pt idx="3">
                  <c:v>Prihodi od pristojbi</c:v>
                </c:pt>
                <c:pt idx="4">
                  <c:v>Prihodi od prodaje proz.</c:v>
                </c:pt>
                <c:pt idx="5">
                  <c:v>Pihodi iz nadležnog prračuna</c:v>
                </c:pt>
                <c:pt idx="6">
                  <c:v>Kazne, upravne mjere i ostali prihodi</c:v>
                </c:pt>
                <c:pt idx="7">
                  <c:v>Prihodi od prodaje dug.imovine</c:v>
                </c:pt>
              </c:strCache>
            </c:strRef>
          </c:cat>
          <c:val>
            <c:numRef>
              <c:f>Sheet1!$B$2:$B$9</c:f>
              <c:numCache>
                <c:formatCode>#,##0.00</c:formatCode>
                <c:ptCount val="8"/>
                <c:pt idx="0">
                  <c:v>1379020.73</c:v>
                </c:pt>
                <c:pt idx="1">
                  <c:v>716784.05</c:v>
                </c:pt>
                <c:pt idx="2">
                  <c:v>412940.63</c:v>
                </c:pt>
                <c:pt idx="3">
                  <c:v>3190131.01</c:v>
                </c:pt>
                <c:pt idx="4">
                  <c:v>12474.47</c:v>
                </c:pt>
                <c:pt idx="5" formatCode="General">
                  <c:v>0</c:v>
                </c:pt>
                <c:pt idx="6">
                  <c:v>97556.96</c:v>
                </c:pt>
                <c:pt idx="7">
                  <c:v>20982.58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1-401D-BE27-662FF6B821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Proračunski korisnik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inoz.</c:v>
                </c:pt>
                <c:pt idx="2">
                  <c:v>Prihdi od imovine</c:v>
                </c:pt>
                <c:pt idx="3">
                  <c:v>Prihodi od pristojbi</c:v>
                </c:pt>
                <c:pt idx="4">
                  <c:v>Prihodi od prodaje proz.</c:v>
                </c:pt>
                <c:pt idx="5">
                  <c:v>Pihodi iz nadležnog prračuna</c:v>
                </c:pt>
                <c:pt idx="6">
                  <c:v>Kazne, upravne mjere i ostali prihodi</c:v>
                </c:pt>
                <c:pt idx="7">
                  <c:v>Prihodi od prodaje dug.imovine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#,##0.00">
                  <c:v>1055.6500000000001</c:v>
                </c:pt>
                <c:pt idx="3">
                  <c:v>2.8</c:v>
                </c:pt>
                <c:pt idx="4">
                  <c:v>0</c:v>
                </c:pt>
                <c:pt idx="5" formatCode="#,##0.00">
                  <c:v>696608.03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1-401D-BE27-662FF6B82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747615"/>
        <c:axId val="306399567"/>
      </c:barChart>
      <c:catAx>
        <c:axId val="21974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399567"/>
        <c:crosses val="autoZero"/>
        <c:auto val="1"/>
        <c:lblAlgn val="ctr"/>
        <c:lblOffset val="100"/>
        <c:noMultiLvlLbl val="0"/>
      </c:catAx>
      <c:valAx>
        <c:axId val="306399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747615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600507162279915E-3"/>
          <c:y val="0.93605014900008976"/>
          <c:w val="0.86102547151374187"/>
          <c:h val="6.39498509999100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solidFill>
          <a:srgbClr val="FFFF00">
            <a:alpha val="10000"/>
          </a:srgbClr>
        </a:solidFill>
      </c:spPr>
    </c:sideWall>
    <c:backWall>
      <c:thickness val="0"/>
      <c:spPr>
        <a:solidFill>
          <a:srgbClr val="FFFF00">
            <a:alpha val="10000"/>
          </a:srgbClr>
        </a:solidFill>
      </c:spPr>
    </c:backWall>
    <c:plotArea>
      <c:layout>
        <c:manualLayout>
          <c:layoutTarget val="inner"/>
          <c:xMode val="edge"/>
          <c:yMode val="edge"/>
          <c:x val="9.9923095976585469E-2"/>
          <c:y val="0.1220429530818415"/>
          <c:w val="0.72584668171790356"/>
          <c:h val="0.7430280735090797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Općina Zemunik Donji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List1!$A$2:$A$11</c:f>
              <c:numCache>
                <c:formatCode>General</c:formatCode>
                <c:ptCount val="10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5</c:v>
                </c:pt>
              </c:numCache>
            </c:numRef>
          </c:cat>
          <c:val>
            <c:numRef>
              <c:f>List1!$B$2:$B$11</c:f>
              <c:numCache>
                <c:formatCode>#,##0.00</c:formatCode>
                <c:ptCount val="10"/>
                <c:pt idx="0">
                  <c:v>602227.32999999996</c:v>
                </c:pt>
                <c:pt idx="1">
                  <c:v>1350257.96</c:v>
                </c:pt>
                <c:pt idx="2">
                  <c:v>56087.77</c:v>
                </c:pt>
                <c:pt idx="3">
                  <c:v>815885.62</c:v>
                </c:pt>
                <c:pt idx="4">
                  <c:v>269196.87</c:v>
                </c:pt>
                <c:pt idx="5">
                  <c:v>247064.6</c:v>
                </c:pt>
                <c:pt idx="6">
                  <c:v>309175.61</c:v>
                </c:pt>
                <c:pt idx="7">
                  <c:v>1748316.53</c:v>
                </c:pt>
                <c:pt idx="8">
                  <c:v>59356.25</c:v>
                </c:pt>
                <c:pt idx="9">
                  <c:v>125100.43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8-473E-B114-8266D5924A3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Proračunski korisnik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List1!$A$2:$A$11</c:f>
              <c:numCache>
                <c:formatCode>General</c:formatCode>
                <c:ptCount val="10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5</c:v>
                </c:pt>
              </c:numCache>
            </c:numRef>
          </c:cat>
          <c:val>
            <c:numRef>
              <c:f>List1!$C$2:$C$11</c:f>
              <c:numCache>
                <c:formatCode>#,##0.00</c:formatCode>
                <c:ptCount val="10"/>
                <c:pt idx="0">
                  <c:v>645684.02</c:v>
                </c:pt>
                <c:pt idx="1">
                  <c:v>289309.02</c:v>
                </c:pt>
                <c:pt idx="2">
                  <c:v>2735.11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5485.5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8-473E-B114-8266D5924A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051143120"/>
        <c:axId val="-2051140400"/>
        <c:axId val="0"/>
      </c:bar3DChart>
      <c:catAx>
        <c:axId val="-2051143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-2051140400"/>
        <c:crosses val="autoZero"/>
        <c:auto val="1"/>
        <c:lblAlgn val="ctr"/>
        <c:lblOffset val="100"/>
        <c:noMultiLvlLbl val="0"/>
      </c:catAx>
      <c:valAx>
        <c:axId val="-2051140400"/>
        <c:scaling>
          <c:orientation val="minMax"/>
        </c:scaling>
        <c:delete val="0"/>
        <c:axPos val="l"/>
        <c:majorGridlines/>
        <c:minorGridlines/>
        <c:title>
          <c:tx>
            <c:rich>
              <a:bodyPr rot="0" vert="horz"/>
              <a:lstStyle/>
              <a:p>
                <a:pPr>
                  <a:defRPr sz="1000"/>
                </a:pPr>
                <a:r>
                  <a:rPr lang="hr-HR" sz="1000" dirty="0"/>
                  <a:t>(mil.</a:t>
                </a:r>
                <a:r>
                  <a:rPr lang="hr-HR" sz="1000" baseline="0" dirty="0"/>
                  <a:t> kn)</a:t>
                </a:r>
                <a:endParaRPr lang="hr-HR" sz="1000" dirty="0"/>
              </a:p>
            </c:rich>
          </c:tx>
          <c:layout>
            <c:manualLayout>
              <c:xMode val="edge"/>
              <c:yMode val="edge"/>
              <c:x val="3.3092839025419055E-2"/>
              <c:y val="0.9326868374778298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n-US"/>
          </a:p>
        </c:txPr>
        <c:crossAx val="-2051143120"/>
        <c:crosses val="autoZero"/>
        <c:crossBetween val="between"/>
        <c:majorUnit val="50000000"/>
        <c:minorUnit val="50000000"/>
        <c:dispUnits>
          <c:builtInUnit val="millions"/>
        </c:dispUnits>
      </c:valAx>
    </c:plotArea>
    <c:legend>
      <c:legendPos val="t"/>
      <c:layout>
        <c:manualLayout>
          <c:xMode val="edge"/>
          <c:yMode val="edge"/>
          <c:x val="0.16044199454028998"/>
          <c:y val="3.4088226308187981E-2"/>
          <c:w val="0.68525582767670623"/>
          <c:h val="5.4987424768895413E-2"/>
        </c:manualLayout>
      </c:layout>
      <c:overlay val="0"/>
      <c:txPr>
        <a:bodyPr/>
        <a:lstStyle/>
        <a:p>
          <a:pPr>
            <a:defRPr sz="10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475935278593815"/>
          <c:y val="4.1277919474668301E-2"/>
          <c:w val="0.51632764847621671"/>
          <c:h val="0.91744416105066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0A-4BBA-9439-FB0BB4432C4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0A-4BBA-9439-FB0BB4432C4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0A-4BBA-9439-FB0BB4432C4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0A-4BBA-9439-FB0BB4432C4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A0A-4BBA-9439-FB0BB4432C48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0A-4BBA-9439-FB0BB4432C48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A0A-4BBA-9439-FB0BB4432C48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0A-4BBA-9439-FB0BB4432C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unapređenja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2.3099999999999999E-2</c:v>
                </c:pt>
                <c:pt idx="1">
                  <c:v>0.16289999999999999</c:v>
                </c:pt>
                <c:pt idx="2">
                  <c:v>4.4200000000000003E-2</c:v>
                </c:pt>
                <c:pt idx="3">
                  <c:v>2.9999999999999997E-4</c:v>
                </c:pt>
                <c:pt idx="4">
                  <c:v>0.3755</c:v>
                </c:pt>
                <c:pt idx="5">
                  <c:v>8.8000000000000005E-3</c:v>
                </c:pt>
                <c:pt idx="6">
                  <c:v>5.6800000000000003E-2</c:v>
                </c:pt>
                <c:pt idx="7">
                  <c:v>5.0000000000000001E-4</c:v>
                </c:pt>
                <c:pt idx="8">
                  <c:v>0.32790000000000002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0A-4BBA-9439-FB0BB4432C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2051140944"/>
        <c:axId val="-2051136048"/>
      </c:barChart>
      <c:catAx>
        <c:axId val="-2051140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2051136048"/>
        <c:crosses val="autoZero"/>
        <c:auto val="1"/>
        <c:lblAlgn val="ctr"/>
        <c:lblOffset val="100"/>
        <c:noMultiLvlLbl val="0"/>
      </c:catAx>
      <c:valAx>
        <c:axId val="-205113604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-2051140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3E9FBC-FA62-4DD8-A4E9-0540C36874AF}" type="doc">
      <dgm:prSet loTypeId="urn:microsoft.com/office/officeart/2005/8/layout/process4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hr-HR"/>
        </a:p>
      </dgm:t>
    </dgm:pt>
    <dgm:pt modelId="{AACF7570-A36E-451F-944C-D881E25C7796}">
      <dgm:prSet phldrT="[Tekst]" custT="1"/>
      <dgm:spPr/>
      <dgm:t>
        <a:bodyPr/>
        <a:lstStyle/>
        <a:p>
          <a:pPr algn="l"/>
          <a:r>
            <a:rPr lang="hr-HR" sz="1600" b="1" dirty="0"/>
            <a:t>Ukupno rashodi i izdaci                                                                        6.525.888,39 kn</a:t>
          </a:r>
        </a:p>
      </dgm:t>
    </dgm:pt>
    <dgm:pt modelId="{E5684BEA-7287-4533-9962-4B4553D576F5}" type="sibTrans" cxnId="{846889AD-A61A-4324-BD49-3308FD3C2690}">
      <dgm:prSet/>
      <dgm:spPr/>
      <dgm:t>
        <a:bodyPr/>
        <a:lstStyle/>
        <a:p>
          <a:endParaRPr lang="hr-HR"/>
        </a:p>
      </dgm:t>
    </dgm:pt>
    <dgm:pt modelId="{6376AF60-6D29-4D84-BE11-062DA553FF74}" type="parTrans" cxnId="{846889AD-A61A-4324-BD49-3308FD3C2690}">
      <dgm:prSet/>
      <dgm:spPr/>
      <dgm:t>
        <a:bodyPr/>
        <a:lstStyle/>
        <a:p>
          <a:endParaRPr lang="hr-HR"/>
        </a:p>
      </dgm:t>
    </dgm:pt>
    <dgm:pt modelId="{FAAF0AC7-97D3-4AB9-BE1B-90CD9809A5E6}">
      <dgm:prSet phldrT="[Tekst]" custT="1"/>
      <dgm:spPr/>
      <dgm:t>
        <a:bodyPr/>
        <a:lstStyle/>
        <a:p>
          <a:pPr algn="l"/>
          <a:r>
            <a:rPr lang="hr-HR" sz="1600" b="1" dirty="0"/>
            <a:t>Ukupno manjak                                                                                         507.311,40 kn </a:t>
          </a:r>
        </a:p>
      </dgm:t>
    </dgm:pt>
    <dgm:pt modelId="{105F0615-B0F8-4647-908D-C22FD50C68BD}" type="sibTrans" cxnId="{452E9059-DB28-49DD-9DF4-D43BCF970D4F}">
      <dgm:prSet/>
      <dgm:spPr/>
      <dgm:t>
        <a:bodyPr/>
        <a:lstStyle/>
        <a:p>
          <a:endParaRPr lang="hr-HR"/>
        </a:p>
      </dgm:t>
    </dgm:pt>
    <dgm:pt modelId="{55692CB6-1FDF-4901-8ECF-BECF9FC67258}" type="parTrans" cxnId="{452E9059-DB28-49DD-9DF4-D43BCF970D4F}">
      <dgm:prSet/>
      <dgm:spPr/>
      <dgm:t>
        <a:bodyPr/>
        <a:lstStyle/>
        <a:p>
          <a:endParaRPr lang="hr-HR"/>
        </a:p>
      </dgm:t>
    </dgm:pt>
    <dgm:pt modelId="{2460F13D-6841-40E9-9F7F-2743CC61407A}">
      <dgm:prSet phldrT="[Tekst]" custT="1"/>
      <dgm:spPr/>
      <dgm:t>
        <a:bodyPr/>
        <a:lstStyle/>
        <a:p>
          <a:pPr algn="l"/>
          <a:r>
            <a:rPr lang="hr-HR" sz="1400" b="1" dirty="0"/>
            <a:t>Prihodi i primici                                                                                                         6.109.999,77 kn</a:t>
          </a:r>
        </a:p>
      </dgm:t>
    </dgm:pt>
    <dgm:pt modelId="{F4B5B354-36C8-4A2E-8380-D293D120C322}" type="sibTrans" cxnId="{66859697-6B66-45CC-86B2-2BE16F6ED0EA}">
      <dgm:prSet/>
      <dgm:spPr/>
      <dgm:t>
        <a:bodyPr/>
        <a:lstStyle/>
        <a:p>
          <a:endParaRPr lang="hr-HR"/>
        </a:p>
      </dgm:t>
    </dgm:pt>
    <dgm:pt modelId="{AE73323C-F116-4C3A-9F9B-B39D043FB674}" type="parTrans" cxnId="{66859697-6B66-45CC-86B2-2BE16F6ED0EA}">
      <dgm:prSet/>
      <dgm:spPr/>
      <dgm:t>
        <a:bodyPr/>
        <a:lstStyle/>
        <a:p>
          <a:endParaRPr lang="hr-HR"/>
        </a:p>
      </dgm:t>
    </dgm:pt>
    <dgm:pt modelId="{E6A0DDE6-92B7-454E-83A9-44BC4087B1B3}">
      <dgm:prSet phldrT="[Tekst]" custT="1"/>
      <dgm:spPr/>
      <dgm:t>
        <a:bodyPr/>
        <a:lstStyle/>
        <a:p>
          <a:pPr algn="l"/>
          <a:r>
            <a:rPr lang="hr-HR" sz="1400" b="1" dirty="0"/>
            <a:t>Manjak prihoda iz 2020. godine                                                                                   91.422,78</a:t>
          </a:r>
          <a:r>
            <a:rPr lang="hr-HR" sz="1400" dirty="0"/>
            <a:t> </a:t>
          </a:r>
          <a:r>
            <a:rPr lang="hr-HR" sz="1400" b="1" dirty="0"/>
            <a:t>kn</a:t>
          </a:r>
        </a:p>
      </dgm:t>
    </dgm:pt>
    <dgm:pt modelId="{95BDC617-4697-4BEA-A91A-7319E8EE98E7}" type="parTrans" cxnId="{8C920CBF-5ED2-43B0-9618-B6DB446E4E80}">
      <dgm:prSet/>
      <dgm:spPr/>
      <dgm:t>
        <a:bodyPr/>
        <a:lstStyle/>
        <a:p>
          <a:endParaRPr lang="hr-HR"/>
        </a:p>
      </dgm:t>
    </dgm:pt>
    <dgm:pt modelId="{4C23DE54-F40B-4185-8A59-0F8E8FB240AB}" type="sibTrans" cxnId="{8C920CBF-5ED2-43B0-9618-B6DB446E4E80}">
      <dgm:prSet/>
      <dgm:spPr/>
      <dgm:t>
        <a:bodyPr/>
        <a:lstStyle/>
        <a:p>
          <a:endParaRPr lang="hr-HR"/>
        </a:p>
      </dgm:t>
    </dgm:pt>
    <dgm:pt modelId="{879848F8-0A6A-4A74-BFAD-236797ABFB51}">
      <dgm:prSet phldrT="[Tekst]" custT="1"/>
      <dgm:spPr/>
      <dgm:t>
        <a:bodyPr/>
        <a:lstStyle/>
        <a:p>
          <a:pPr algn="l"/>
          <a:r>
            <a:rPr lang="hr-HR" sz="1600" b="1" dirty="0"/>
            <a:t>Ostvareno                                                                                                6.018.576,99 kn</a:t>
          </a:r>
        </a:p>
      </dgm:t>
    </dgm:pt>
    <dgm:pt modelId="{3AD11DD6-C71D-4161-8CBD-E0BD70BC73EF}" type="sibTrans" cxnId="{9163DC34-797A-405E-9D8E-41281D81A2DB}">
      <dgm:prSet/>
      <dgm:spPr/>
      <dgm:t>
        <a:bodyPr/>
        <a:lstStyle/>
        <a:p>
          <a:endParaRPr lang="hr-HR"/>
        </a:p>
      </dgm:t>
    </dgm:pt>
    <dgm:pt modelId="{F74ACBD0-CF20-4573-BBF7-FCAD724FDA3F}" type="parTrans" cxnId="{9163DC34-797A-405E-9D8E-41281D81A2DB}">
      <dgm:prSet/>
      <dgm:spPr/>
      <dgm:t>
        <a:bodyPr/>
        <a:lstStyle/>
        <a:p>
          <a:endParaRPr lang="hr-HR"/>
        </a:p>
      </dgm:t>
    </dgm:pt>
    <dgm:pt modelId="{FB8E0C7F-41E7-4D3A-BC4A-3C1AAC217FA6}" type="pres">
      <dgm:prSet presAssocID="{3D3E9FBC-FA62-4DD8-A4E9-0540C36874AF}" presName="Name0" presStyleCnt="0">
        <dgm:presLayoutVars>
          <dgm:dir val="rev"/>
          <dgm:animLvl val="lvl"/>
          <dgm:resizeHandles val="exact"/>
        </dgm:presLayoutVars>
      </dgm:prSet>
      <dgm:spPr/>
    </dgm:pt>
    <dgm:pt modelId="{88C06ADF-85DD-4C88-9A6E-4FC10D4E0E94}" type="pres">
      <dgm:prSet presAssocID="{FAAF0AC7-97D3-4AB9-BE1B-90CD9809A5E6}" presName="boxAndChildren" presStyleCnt="0"/>
      <dgm:spPr/>
    </dgm:pt>
    <dgm:pt modelId="{A26A1724-EABA-42DF-AE04-5F5C5B5537AD}" type="pres">
      <dgm:prSet presAssocID="{FAAF0AC7-97D3-4AB9-BE1B-90CD9809A5E6}" presName="parentTextBox" presStyleLbl="node1" presStyleIdx="0" presStyleCnt="5"/>
      <dgm:spPr/>
    </dgm:pt>
    <dgm:pt modelId="{392FDB35-4341-46F4-B89E-B806BA1E55B6}" type="pres">
      <dgm:prSet presAssocID="{E5684BEA-7287-4533-9962-4B4553D576F5}" presName="sp" presStyleCnt="0"/>
      <dgm:spPr/>
    </dgm:pt>
    <dgm:pt modelId="{6607F988-2B2D-4151-886A-A5FD7D35ABEE}" type="pres">
      <dgm:prSet presAssocID="{AACF7570-A36E-451F-944C-D881E25C7796}" presName="arrowAndChildren" presStyleCnt="0"/>
      <dgm:spPr/>
    </dgm:pt>
    <dgm:pt modelId="{B054AC71-C63D-49AD-AFD5-BC663B4D6905}" type="pres">
      <dgm:prSet presAssocID="{AACF7570-A36E-451F-944C-D881E25C7796}" presName="parentTextArrow" presStyleLbl="node1" presStyleIdx="1" presStyleCnt="5"/>
      <dgm:spPr/>
    </dgm:pt>
    <dgm:pt modelId="{D3143838-F1F8-4488-B4A2-E48FB853834B}" type="pres">
      <dgm:prSet presAssocID="{3AD11DD6-C71D-4161-8CBD-E0BD70BC73EF}" presName="sp" presStyleCnt="0"/>
      <dgm:spPr/>
    </dgm:pt>
    <dgm:pt modelId="{AC0AAB3B-09BF-4E3E-8499-0B1F3C1403A8}" type="pres">
      <dgm:prSet presAssocID="{879848F8-0A6A-4A74-BFAD-236797ABFB51}" presName="arrowAndChildren" presStyleCnt="0"/>
      <dgm:spPr/>
    </dgm:pt>
    <dgm:pt modelId="{07B008A7-B86D-44B6-8308-12A46F7E0156}" type="pres">
      <dgm:prSet presAssocID="{879848F8-0A6A-4A74-BFAD-236797ABFB51}" presName="parentTextArrow" presStyleLbl="node1" presStyleIdx="2" presStyleCnt="5"/>
      <dgm:spPr/>
    </dgm:pt>
    <dgm:pt modelId="{D4F4ACCE-3134-4CC2-B6D4-67DE0BFA898F}" type="pres">
      <dgm:prSet presAssocID="{4C23DE54-F40B-4185-8A59-0F8E8FB240AB}" presName="sp" presStyleCnt="0"/>
      <dgm:spPr/>
    </dgm:pt>
    <dgm:pt modelId="{CB57DF73-49CC-4961-8027-FD3BB6D2BFF1}" type="pres">
      <dgm:prSet presAssocID="{E6A0DDE6-92B7-454E-83A9-44BC4087B1B3}" presName="arrowAndChildren" presStyleCnt="0"/>
      <dgm:spPr/>
    </dgm:pt>
    <dgm:pt modelId="{6B516494-3D11-46C9-B6BD-A6E9588A8D65}" type="pres">
      <dgm:prSet presAssocID="{E6A0DDE6-92B7-454E-83A9-44BC4087B1B3}" presName="parentTextArrow" presStyleLbl="node1" presStyleIdx="3" presStyleCnt="5"/>
      <dgm:spPr/>
    </dgm:pt>
    <dgm:pt modelId="{4D557FCC-7417-4EBD-AFCF-76720DA2F009}" type="pres">
      <dgm:prSet presAssocID="{F4B5B354-36C8-4A2E-8380-D293D120C322}" presName="sp" presStyleCnt="0"/>
      <dgm:spPr/>
    </dgm:pt>
    <dgm:pt modelId="{A5988F9C-705B-480E-AEE9-1B4EADCC7B2D}" type="pres">
      <dgm:prSet presAssocID="{2460F13D-6841-40E9-9F7F-2743CC61407A}" presName="arrowAndChildren" presStyleCnt="0"/>
      <dgm:spPr/>
    </dgm:pt>
    <dgm:pt modelId="{034DFE96-C7D7-49CB-BA35-3484CA918C15}" type="pres">
      <dgm:prSet presAssocID="{2460F13D-6841-40E9-9F7F-2743CC61407A}" presName="parentTextArrow" presStyleLbl="node1" presStyleIdx="4" presStyleCnt="5" custLinFactNeighborY="-43809"/>
      <dgm:spPr/>
    </dgm:pt>
  </dgm:ptLst>
  <dgm:cxnLst>
    <dgm:cxn modelId="{72B31B00-40C7-405E-A8E4-466B19827762}" type="presOf" srcId="{E6A0DDE6-92B7-454E-83A9-44BC4087B1B3}" destId="{6B516494-3D11-46C9-B6BD-A6E9588A8D65}" srcOrd="0" destOrd="0" presId="urn:microsoft.com/office/officeart/2005/8/layout/process4"/>
    <dgm:cxn modelId="{9163DC34-797A-405E-9D8E-41281D81A2DB}" srcId="{3D3E9FBC-FA62-4DD8-A4E9-0540C36874AF}" destId="{879848F8-0A6A-4A74-BFAD-236797ABFB51}" srcOrd="2" destOrd="0" parTransId="{F74ACBD0-CF20-4573-BBF7-FCAD724FDA3F}" sibTransId="{3AD11DD6-C71D-4161-8CBD-E0BD70BC73EF}"/>
    <dgm:cxn modelId="{C71E8A44-E755-4EB4-82B3-5ADBEB25BB8C}" type="presOf" srcId="{2460F13D-6841-40E9-9F7F-2743CC61407A}" destId="{034DFE96-C7D7-49CB-BA35-3484CA918C15}" srcOrd="0" destOrd="0" presId="urn:microsoft.com/office/officeart/2005/8/layout/process4"/>
    <dgm:cxn modelId="{452E9059-DB28-49DD-9DF4-D43BCF970D4F}" srcId="{3D3E9FBC-FA62-4DD8-A4E9-0540C36874AF}" destId="{FAAF0AC7-97D3-4AB9-BE1B-90CD9809A5E6}" srcOrd="4" destOrd="0" parTransId="{55692CB6-1FDF-4901-8ECF-BECF9FC67258}" sibTransId="{105F0615-B0F8-4647-908D-C22FD50C68BD}"/>
    <dgm:cxn modelId="{66859697-6B66-45CC-86B2-2BE16F6ED0EA}" srcId="{3D3E9FBC-FA62-4DD8-A4E9-0540C36874AF}" destId="{2460F13D-6841-40E9-9F7F-2743CC61407A}" srcOrd="0" destOrd="0" parTransId="{AE73323C-F116-4C3A-9F9B-B39D043FB674}" sibTransId="{F4B5B354-36C8-4A2E-8380-D293D120C322}"/>
    <dgm:cxn modelId="{846889AD-A61A-4324-BD49-3308FD3C2690}" srcId="{3D3E9FBC-FA62-4DD8-A4E9-0540C36874AF}" destId="{AACF7570-A36E-451F-944C-D881E25C7796}" srcOrd="3" destOrd="0" parTransId="{6376AF60-6D29-4D84-BE11-062DA553FF74}" sibTransId="{E5684BEA-7287-4533-9962-4B4553D576F5}"/>
    <dgm:cxn modelId="{8C920CBF-5ED2-43B0-9618-B6DB446E4E80}" srcId="{3D3E9FBC-FA62-4DD8-A4E9-0540C36874AF}" destId="{E6A0DDE6-92B7-454E-83A9-44BC4087B1B3}" srcOrd="1" destOrd="0" parTransId="{95BDC617-4697-4BEA-A91A-7319E8EE98E7}" sibTransId="{4C23DE54-F40B-4185-8A59-0F8E8FB240AB}"/>
    <dgm:cxn modelId="{405223CE-D853-44D8-8830-2A66919250F3}" type="presOf" srcId="{879848F8-0A6A-4A74-BFAD-236797ABFB51}" destId="{07B008A7-B86D-44B6-8308-12A46F7E0156}" srcOrd="0" destOrd="0" presId="urn:microsoft.com/office/officeart/2005/8/layout/process4"/>
    <dgm:cxn modelId="{C2DEDED1-CCC4-429B-AE2D-5A59E6D5C862}" type="presOf" srcId="{AACF7570-A36E-451F-944C-D881E25C7796}" destId="{B054AC71-C63D-49AD-AFD5-BC663B4D6905}" srcOrd="0" destOrd="0" presId="urn:microsoft.com/office/officeart/2005/8/layout/process4"/>
    <dgm:cxn modelId="{A14A77DB-D033-40FA-BBEE-999AF7F66EAC}" type="presOf" srcId="{3D3E9FBC-FA62-4DD8-A4E9-0540C36874AF}" destId="{FB8E0C7F-41E7-4D3A-BC4A-3C1AAC217FA6}" srcOrd="0" destOrd="0" presId="urn:microsoft.com/office/officeart/2005/8/layout/process4"/>
    <dgm:cxn modelId="{9CB96ADF-DC38-451F-A774-BF95769FE166}" type="presOf" srcId="{FAAF0AC7-97D3-4AB9-BE1B-90CD9809A5E6}" destId="{A26A1724-EABA-42DF-AE04-5F5C5B5537AD}" srcOrd="0" destOrd="0" presId="urn:microsoft.com/office/officeart/2005/8/layout/process4"/>
    <dgm:cxn modelId="{6838F7BE-B49E-4ED3-B7AB-5C0F511B8388}" type="presParOf" srcId="{FB8E0C7F-41E7-4D3A-BC4A-3C1AAC217FA6}" destId="{88C06ADF-85DD-4C88-9A6E-4FC10D4E0E94}" srcOrd="0" destOrd="0" presId="urn:microsoft.com/office/officeart/2005/8/layout/process4"/>
    <dgm:cxn modelId="{ECFDA474-3678-4F35-B830-F7B5365C0FF3}" type="presParOf" srcId="{88C06ADF-85DD-4C88-9A6E-4FC10D4E0E94}" destId="{A26A1724-EABA-42DF-AE04-5F5C5B5537AD}" srcOrd="0" destOrd="0" presId="urn:microsoft.com/office/officeart/2005/8/layout/process4"/>
    <dgm:cxn modelId="{9DC19C42-F67E-4A0A-BBCB-F27EEB3A8C66}" type="presParOf" srcId="{FB8E0C7F-41E7-4D3A-BC4A-3C1AAC217FA6}" destId="{392FDB35-4341-46F4-B89E-B806BA1E55B6}" srcOrd="1" destOrd="0" presId="urn:microsoft.com/office/officeart/2005/8/layout/process4"/>
    <dgm:cxn modelId="{8CD68D2D-AD6F-4E28-8335-447A9B9143BD}" type="presParOf" srcId="{FB8E0C7F-41E7-4D3A-BC4A-3C1AAC217FA6}" destId="{6607F988-2B2D-4151-886A-A5FD7D35ABEE}" srcOrd="2" destOrd="0" presId="urn:microsoft.com/office/officeart/2005/8/layout/process4"/>
    <dgm:cxn modelId="{29C97ED1-59F2-4F41-8491-DDFA8EB88B48}" type="presParOf" srcId="{6607F988-2B2D-4151-886A-A5FD7D35ABEE}" destId="{B054AC71-C63D-49AD-AFD5-BC663B4D6905}" srcOrd="0" destOrd="0" presId="urn:microsoft.com/office/officeart/2005/8/layout/process4"/>
    <dgm:cxn modelId="{682C7187-464B-4133-BDBC-55A62EB38286}" type="presParOf" srcId="{FB8E0C7F-41E7-4D3A-BC4A-3C1AAC217FA6}" destId="{D3143838-F1F8-4488-B4A2-E48FB853834B}" srcOrd="3" destOrd="0" presId="urn:microsoft.com/office/officeart/2005/8/layout/process4"/>
    <dgm:cxn modelId="{EE1B1F85-623F-44BB-89E7-3435CEB2404D}" type="presParOf" srcId="{FB8E0C7F-41E7-4D3A-BC4A-3C1AAC217FA6}" destId="{AC0AAB3B-09BF-4E3E-8499-0B1F3C1403A8}" srcOrd="4" destOrd="0" presId="urn:microsoft.com/office/officeart/2005/8/layout/process4"/>
    <dgm:cxn modelId="{756A89F9-BB39-40DC-8989-2C1F9298B576}" type="presParOf" srcId="{AC0AAB3B-09BF-4E3E-8499-0B1F3C1403A8}" destId="{07B008A7-B86D-44B6-8308-12A46F7E0156}" srcOrd="0" destOrd="0" presId="urn:microsoft.com/office/officeart/2005/8/layout/process4"/>
    <dgm:cxn modelId="{5E8910D6-EFD7-403A-A324-A75FBD272D4B}" type="presParOf" srcId="{FB8E0C7F-41E7-4D3A-BC4A-3C1AAC217FA6}" destId="{D4F4ACCE-3134-4CC2-B6D4-67DE0BFA898F}" srcOrd="5" destOrd="0" presId="urn:microsoft.com/office/officeart/2005/8/layout/process4"/>
    <dgm:cxn modelId="{BB592DCD-B1A6-4392-9CF3-0BAF85F1A427}" type="presParOf" srcId="{FB8E0C7F-41E7-4D3A-BC4A-3C1AAC217FA6}" destId="{CB57DF73-49CC-4961-8027-FD3BB6D2BFF1}" srcOrd="6" destOrd="0" presId="urn:microsoft.com/office/officeart/2005/8/layout/process4"/>
    <dgm:cxn modelId="{B539C5E6-8226-43B8-AE50-C263B6B71E0C}" type="presParOf" srcId="{CB57DF73-49CC-4961-8027-FD3BB6D2BFF1}" destId="{6B516494-3D11-46C9-B6BD-A6E9588A8D65}" srcOrd="0" destOrd="0" presId="urn:microsoft.com/office/officeart/2005/8/layout/process4"/>
    <dgm:cxn modelId="{3AD75EC7-CDA6-47D7-A784-A378733B8DB9}" type="presParOf" srcId="{FB8E0C7F-41E7-4D3A-BC4A-3C1AAC217FA6}" destId="{4D557FCC-7417-4EBD-AFCF-76720DA2F009}" srcOrd="7" destOrd="0" presId="urn:microsoft.com/office/officeart/2005/8/layout/process4"/>
    <dgm:cxn modelId="{D43E22D2-7AB1-499F-B5AD-15DC7951A4B9}" type="presParOf" srcId="{FB8E0C7F-41E7-4D3A-BC4A-3C1AAC217FA6}" destId="{A5988F9C-705B-480E-AEE9-1B4EADCC7B2D}" srcOrd="8" destOrd="0" presId="urn:microsoft.com/office/officeart/2005/8/layout/process4"/>
    <dgm:cxn modelId="{EC191AC4-20F0-43B8-9AB4-781DFB047E82}" type="presParOf" srcId="{A5988F9C-705B-480E-AEE9-1B4EADCC7B2D}" destId="{034DFE96-C7D7-49CB-BA35-3484CA918C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A1724-EABA-42DF-AE04-5F5C5B5537AD}">
      <dsp:nvSpPr>
        <dsp:cNvPr id="0" name=""/>
        <dsp:cNvSpPr/>
      </dsp:nvSpPr>
      <dsp:spPr>
        <a:xfrm>
          <a:off x="0" y="3773881"/>
          <a:ext cx="6984776" cy="61913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Ukupno manjak                                                                                         507.311,40 kn </a:t>
          </a:r>
        </a:p>
      </dsp:txBody>
      <dsp:txXfrm>
        <a:off x="0" y="3773881"/>
        <a:ext cx="6984776" cy="619136"/>
      </dsp:txXfrm>
    </dsp:sp>
    <dsp:sp modelId="{B054AC71-C63D-49AD-AFD5-BC663B4D6905}">
      <dsp:nvSpPr>
        <dsp:cNvPr id="0" name=""/>
        <dsp:cNvSpPr/>
      </dsp:nvSpPr>
      <dsp:spPr>
        <a:xfrm rot="10800000">
          <a:off x="0" y="2830936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54727"/>
                <a:satOff val="-358"/>
                <a:lumOff val="6139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54727"/>
                <a:satOff val="-358"/>
                <a:lumOff val="6139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54727"/>
                <a:satOff val="-358"/>
                <a:lumOff val="61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Ukupno rashodi i izdaci                                                                        6.525.888,39 kn</a:t>
          </a:r>
        </a:p>
      </dsp:txBody>
      <dsp:txXfrm rot="10800000">
        <a:off x="0" y="2830936"/>
        <a:ext cx="6984776" cy="618732"/>
      </dsp:txXfrm>
    </dsp:sp>
    <dsp:sp modelId="{07B008A7-B86D-44B6-8308-12A46F7E0156}">
      <dsp:nvSpPr>
        <dsp:cNvPr id="0" name=""/>
        <dsp:cNvSpPr/>
      </dsp:nvSpPr>
      <dsp:spPr>
        <a:xfrm rot="10800000">
          <a:off x="0" y="1887991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109454"/>
                <a:satOff val="-716"/>
                <a:lumOff val="12277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09454"/>
                <a:satOff val="-716"/>
                <a:lumOff val="12277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09454"/>
                <a:satOff val="-716"/>
                <a:lumOff val="122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Ostvareno                                                                                                6.018.576,99 kn</a:t>
          </a:r>
        </a:p>
      </dsp:txBody>
      <dsp:txXfrm rot="10800000">
        <a:off x="0" y="1887991"/>
        <a:ext cx="6984776" cy="618732"/>
      </dsp:txXfrm>
    </dsp:sp>
    <dsp:sp modelId="{6B516494-3D11-46C9-B6BD-A6E9588A8D65}">
      <dsp:nvSpPr>
        <dsp:cNvPr id="0" name=""/>
        <dsp:cNvSpPr/>
      </dsp:nvSpPr>
      <dsp:spPr>
        <a:xfrm rot="10800000">
          <a:off x="0" y="945046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164180"/>
                <a:satOff val="-1073"/>
                <a:lumOff val="18416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64180"/>
                <a:satOff val="-1073"/>
                <a:lumOff val="18416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64180"/>
                <a:satOff val="-1073"/>
                <a:lumOff val="1841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Manjak prihoda iz 2020. godine                                                                                   91.422,78</a:t>
          </a:r>
          <a:r>
            <a:rPr lang="hr-HR" sz="1400" kern="1200" dirty="0"/>
            <a:t> </a:t>
          </a:r>
          <a:r>
            <a:rPr lang="hr-HR" sz="1400" b="1" kern="1200" dirty="0"/>
            <a:t>kn</a:t>
          </a:r>
        </a:p>
      </dsp:txBody>
      <dsp:txXfrm rot="10800000">
        <a:off x="0" y="945046"/>
        <a:ext cx="6984776" cy="618732"/>
      </dsp:txXfrm>
    </dsp:sp>
    <dsp:sp modelId="{034DFE96-C7D7-49CB-BA35-3484CA918C15}">
      <dsp:nvSpPr>
        <dsp:cNvPr id="0" name=""/>
        <dsp:cNvSpPr/>
      </dsp:nvSpPr>
      <dsp:spPr>
        <a:xfrm rot="10800000">
          <a:off x="0" y="0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218907"/>
                <a:satOff val="-1431"/>
                <a:lumOff val="24554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218907"/>
                <a:satOff val="-1431"/>
                <a:lumOff val="24554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218907"/>
                <a:satOff val="-1431"/>
                <a:lumOff val="2455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i primici                                                                                                         6.109.999,77 kn</a:t>
          </a:r>
        </a:p>
      </dsp:txBody>
      <dsp:txXfrm rot="10800000">
        <a:off x="0" y="0"/>
        <a:ext cx="6984776" cy="618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0.55377</cdr:x>
      <cdr:y>0.10638</cdr:y>
    </cdr:from>
    <cdr:to>
      <cdr:x>0.66852</cdr:x>
      <cdr:y>0.17021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2432430" y="360040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0.47181</cdr:x>
      <cdr:y>0.05283</cdr:y>
    </cdr:from>
    <cdr:to>
      <cdr:x>0.63574</cdr:x>
      <cdr:y>0.13794</cdr:y>
    </cdr:to>
    <cdr:sp macro="" textlink="">
      <cdr:nvSpPr>
        <cdr:cNvPr id="4" name="TekstniOkvir 3"/>
        <cdr:cNvSpPr txBox="1"/>
      </cdr:nvSpPr>
      <cdr:spPr>
        <a:xfrm xmlns:a="http://schemas.openxmlformats.org/drawingml/2006/main">
          <a:off x="2072400" y="178783"/>
          <a:ext cx="720060" cy="2880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32,79</a:t>
          </a:r>
          <a:r>
            <a:rPr lang="hr-HR" sz="1100" b="1" dirty="0"/>
            <a:t>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12" tIns="45706" rIns="91412" bIns="45706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684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24.10.2022.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</a:rPr>
              <a:t>POLU</a:t>
            </a:r>
            <a:r>
              <a:rPr lang="hr-HR" sz="3100" b="1" dirty="0">
                <a:solidFill>
                  <a:schemeClr val="accent3">
                    <a:lumMod val="50000"/>
                  </a:schemeClr>
                </a:solidFill>
              </a:rPr>
              <a:t>GODIŠNJI IZVJEŠTAJ O IZVRŠENJU PRORAČUNA OPĆINE ZEMUNIK DONJI ZA 2022.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3"/>
                </a:solidFill>
              </a:rPr>
              <a:t>-</a:t>
            </a:r>
            <a:r>
              <a:rPr lang="hr-HR" sz="3100" dirty="0">
                <a:solidFill>
                  <a:schemeClr val="accent3"/>
                </a:solidFill>
              </a:rPr>
              <a:t> </a:t>
            </a:r>
            <a:r>
              <a:rPr lang="hr-HR" sz="2900" dirty="0">
                <a:solidFill>
                  <a:schemeClr val="accent3"/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415757" y="5711522"/>
            <a:ext cx="6552728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Zemunik Donji, rujan 2022.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5BE8F7-DD9B-4865-92D8-A3815D5A5D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586" y="2636912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BA340D4-0869-4960-9DEC-F0E35C30B6C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31C8F01-8A7E-4ACB-89FD-E559E7377325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AC8C845-CCFA-4BE7-B7F6-BCEA5203E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B71449-5EC5-42CD-81E2-137C3DBEDC3B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3F16C20-CC2D-48FE-A88F-24D4426FED41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26B6DF-0706-4FEF-816A-9068BCA6FDDA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8285947-4787-44D6-ACAD-C4ACFF6CA8D3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FD7908-1372-47DD-BB94-46C864FA64D4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066B65F-AD17-41A3-96EE-359C38AE9697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40BBE60-5C26-4898-817F-E1237F6CBA0F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ABE4442-E573-4FFC-A3C4-2D42CDFB9DA7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451F99A-93F5-4697-BB1C-679E95817DF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0B3CBB5-7CC4-45FA-8B45-2787B204D5FD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80A18A-8399-46EE-A1E5-A0DFB07C48EC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08FFB25-3B80-445A-A993-7C0346DAE4F0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0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6">
            <a:extLst>
              <a:ext uri="{FF2B5EF4-FFF2-40B4-BE49-F238E27FC236}">
                <a16:creationId xmlns:a16="http://schemas.microsoft.com/office/drawing/2014/main" id="{9799D7CD-6B81-4625-BB3C-029AE3CFDBA1}"/>
              </a:ext>
            </a:extLst>
          </p:cNvPr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B77545-AB81-4215-A3E2-044F82E7C8F2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https://zemunik.hr/proracun-fin.html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9CB9CFE5-530D-4207-A212-015F8B73FE9F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3CA6A89-1EF7-4FFE-BF9A-F82DAEC2340C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FF5FA9-4E74-405F-8B58-03E5561359CB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02852DF-E8E8-4D1B-A1A1-032982FAE1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2509452-669A-49D4-87B8-45762C5ADE66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7324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Izvršenje proračuna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341846"/>
              </p:ext>
            </p:extLst>
          </p:nvPr>
        </p:nvGraphicFramePr>
        <p:xfrm>
          <a:off x="899592" y="1914201"/>
          <a:ext cx="6984776" cy="4395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Pravokutnik 10"/>
          <p:cNvSpPr/>
          <p:nvPr/>
        </p:nvSpPr>
        <p:spPr>
          <a:xfrm>
            <a:off x="899592" y="1085507"/>
            <a:ext cx="6984776" cy="79208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Polugodišnji izvještaj o izvršenju proračuna                  </a:t>
            </a:r>
          </a:p>
          <a:p>
            <a:pPr algn="ctr"/>
            <a:r>
              <a:rPr lang="hr-HR" b="1" dirty="0"/>
              <a:t> Općine Zemunik Donji za 2022. godinu </a:t>
            </a:r>
            <a:endParaRPr lang="hr-HR" b="1" i="1" dirty="0">
              <a:solidFill>
                <a:srgbClr val="FF0000"/>
              </a:solidFill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C2262A57-278D-4C1A-9225-CF96C8B2ACD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703D27-A3F1-45AB-9F41-632561CEE0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995120" cy="576064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r>
              <a:rPr lang="hr-HR" sz="3100" b="1" dirty="0"/>
              <a:t>Odnos planiranih i ostvarenih prihoda  i primitaka za razdoblje I.-VI. 2022. godine</a:t>
            </a:r>
            <a:br>
              <a:rPr lang="hr-HR" sz="3100" b="1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2" name="TextBox 21"/>
          <p:cNvSpPr txBox="1"/>
          <p:nvPr/>
        </p:nvSpPr>
        <p:spPr>
          <a:xfrm>
            <a:off x="4714844" y="928670"/>
            <a:ext cx="4429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4708825" y="2653317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 grupa prihoda i primitaka u ukupnom ostvarenju</a:t>
            </a:r>
          </a:p>
          <a:p>
            <a:r>
              <a:rPr lang="hr-HR" sz="1100" b="1" dirty="0">
                <a:cs typeface="Arial" pitchFamily="34" charset="0"/>
              </a:rPr>
              <a:t>                     Proračuna Općine Zemunik Donji za razdoblje I.-VI. 2022.g.</a:t>
            </a:r>
          </a:p>
        </p:txBody>
      </p:sp>
      <p:sp>
        <p:nvSpPr>
          <p:cNvPr id="17" name="Naslov 1"/>
          <p:cNvSpPr txBox="1">
            <a:spLocks/>
          </p:cNvSpPr>
          <p:nvPr/>
        </p:nvSpPr>
        <p:spPr>
          <a:xfrm>
            <a:off x="107504" y="1124744"/>
            <a:ext cx="86409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extBox 15"/>
          <p:cNvSpPr txBox="1"/>
          <p:nvPr/>
        </p:nvSpPr>
        <p:spPr>
          <a:xfrm>
            <a:off x="-72008" y="2068542"/>
            <a:ext cx="5149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100" b="1" dirty="0">
              <a:cs typeface="Arial" pitchFamily="34" charset="0"/>
            </a:endParaRPr>
          </a:p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Prihodi i primici Proračuna Općine Zemunik Donji za razdoblje I.-VI. 2022.g.</a:t>
            </a:r>
          </a:p>
          <a:p>
            <a:endParaRPr lang="hr-HR" sz="1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2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015762"/>
              </p:ext>
            </p:extLst>
          </p:nvPr>
        </p:nvGraphicFramePr>
        <p:xfrm>
          <a:off x="71998" y="2484889"/>
          <a:ext cx="4682543" cy="411246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44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8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0158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Naziv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Plan 20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22.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Ostvareno I.-VI.</a:t>
                      </a:r>
                      <a:r>
                        <a:rPr lang="hr-HR" sz="800" b="1" i="0" u="none" strike="noStrike" baseline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202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noProof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Udio u ukupnom ostvarenju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093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HODI POSLOVANJA 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23.297.000,00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6.109.999,77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99,66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08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POREZA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6.415.500,00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1.379.020,73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22,57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211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POMOĆI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IZ INOZ. I OSTALIH SUBJEKATA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8.999.000,00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716.784,05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38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OD IMOVINE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483.800,00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413.996,28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6,78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296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ADMINISTRATIVNIH PRISTOJBI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6.613.700,00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3.468.911,70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56,77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70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OD PRODAJE PROIZVODA I ROBE, USLUGA,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DONACIJA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12.747,47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296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KAZNE,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UPR. MJERE I </a:t>
                      </a: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OSTALI PRIHODI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97.556,96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1,60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501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PRODAJE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NEFIN.</a:t>
                      </a:r>
                      <a:r>
                        <a:rPr lang="hr-HR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20.982,58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0,34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501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PRIMICI</a:t>
                      </a:r>
                      <a:r>
                        <a:rPr lang="pl-PL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</a:t>
                      </a: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FIN.</a:t>
                      </a:r>
                      <a:r>
                        <a:rPr lang="pl-PL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IMOVINE I ZADUŽIVANJA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10.000.000,00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02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I PRIMICI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33.297.000,00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6.109.999,77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221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REZULTAT POSLOVANJA IZ PRETHODNE GODINE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-91.422,78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-91.422,78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7453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UKUPNO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33.205.577,22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6.018.576,99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5" name="Pravokutnik 14"/>
          <p:cNvSpPr/>
          <p:nvPr/>
        </p:nvSpPr>
        <p:spPr>
          <a:xfrm>
            <a:off x="179512" y="1117367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</a:t>
            </a:r>
            <a:r>
              <a:rPr lang="hr-HR" sz="1400" dirty="0"/>
              <a:t>sastoje se od: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prihoda poslovanja,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prihoda od prodaje nefinancijske imovine i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primitaka od financijske imovine i zaduživanja.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A741FF5-35F5-47A7-9F58-03D7A63D57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9" name="TextBox 12">
            <a:extLst>
              <a:ext uri="{FF2B5EF4-FFF2-40B4-BE49-F238E27FC236}">
                <a16:creationId xmlns:a16="http://schemas.microsoft.com/office/drawing/2014/main" id="{3B51DE96-DC1B-46F4-977C-82329F292248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3C5043B9-F7E2-46F3-8253-B7D08B945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9911475"/>
              </p:ext>
            </p:extLst>
          </p:nvPr>
        </p:nvGraphicFramePr>
        <p:xfrm>
          <a:off x="4211960" y="3126105"/>
          <a:ext cx="5197175" cy="3616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7D77643-A29D-4037-AE90-AB38C21FE34E}"/>
              </a:ext>
            </a:extLst>
          </p:cNvPr>
          <p:cNvSpPr/>
          <p:nvPr/>
        </p:nvSpPr>
        <p:spPr>
          <a:xfrm>
            <a:off x="667847" y="1238419"/>
            <a:ext cx="4696241" cy="11824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A07925-6857-4360-ACFB-4C09337C01E8}"/>
              </a:ext>
            </a:extLst>
          </p:cNvPr>
          <p:cNvSpPr/>
          <p:nvPr/>
        </p:nvSpPr>
        <p:spPr>
          <a:xfrm>
            <a:off x="724135" y="476672"/>
            <a:ext cx="6120680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r-H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Obrazloženje ostvarenih prihoda i primitaka</a:t>
            </a:r>
          </a:p>
          <a:p>
            <a:pPr>
              <a:spcAft>
                <a:spcPts val="0"/>
              </a:spcAft>
            </a:pPr>
            <a:endParaRPr lang="hr-H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r-HR" sz="11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Prihodi i primici proračuna Općine Zemunik Donji planirani su </a:t>
            </a: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u iznosu 33.297.000,00 kuna, a ostvareni su u iznosu</a:t>
            </a: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 6.109.999,77 kuna što je 18% od godišnjeg plana.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227C70-9AF1-4196-86E5-C8A8FDA947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id="{81B6887E-7FC5-4384-B8B0-2441A1204EEA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307089C9-40F0-15CF-4D70-6CC95CF2682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7376" y="3068638"/>
            <a:ext cx="7910513" cy="2271712"/>
            <a:chOff x="370" y="1933"/>
            <a:chExt cx="4983" cy="1431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A9B23EB1-7D0C-FCAF-5676-B4C642C6DE8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85" y="1933"/>
              <a:ext cx="4778" cy="1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5">
              <a:extLst>
                <a:ext uri="{FF2B5EF4-FFF2-40B4-BE49-F238E27FC236}">
                  <a16:creationId xmlns:a16="http://schemas.microsoft.com/office/drawing/2014/main" id="{265FE18C-FD76-6B7B-4931-764A0F457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1937"/>
              <a:ext cx="2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Red.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55228D09-0024-5A91-544E-3F01F206A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" y="1937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0C3700DC-CE54-23B8-27DD-FC02EBC77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1937"/>
              <a:ext cx="1234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Grupa prihoda/primitaka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7CA6128A-C904-18D1-B24C-64E4B13CC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8" y="1937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85C2768F-DC05-4E85-9FAF-79BC9E864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1937"/>
              <a:ext cx="76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Planirano</a:t>
              </a: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202</a:t>
              </a:r>
              <a:r>
                <a:rPr kumimoji="0" lang="hr-HR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</a:t>
              </a: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.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4682B85B-3E5F-8242-5E9C-DC5B81558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" y="1937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3A97F93D-4909-AEDA-4600-59A75115B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1937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06344285-D374-BB54-71F8-BEBB61B73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1937"/>
              <a:ext cx="63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Ostvareno</a:t>
              </a: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1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B56E475E-6BDD-AB79-7300-B64B56704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" y="1937"/>
              <a:ext cx="8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7084D801-7573-AD43-4B4A-0D373B2C4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7" y="1937"/>
              <a:ext cx="33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6/202</a:t>
              </a:r>
              <a:r>
                <a:rPr kumimoji="0" lang="hr-HR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767E03A0-091F-E8A9-FB74-6FDBDAB34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1937"/>
              <a:ext cx="23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>
              <a:extLst>
                <a:ext uri="{FF2B5EF4-FFF2-40B4-BE49-F238E27FC236}">
                  <a16:creationId xmlns:a16="http://schemas.microsoft.com/office/drawing/2014/main" id="{03132081-E988-8498-533A-042DB55B0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1937"/>
              <a:ext cx="25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A98AA34A-1FCF-DB06-AAEA-AD8429812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3" y="1937"/>
              <a:ext cx="36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Indeks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7BD6AC0A-82EA-E0B1-39A8-F8CDCDD04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4" y="1937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>
              <a:extLst>
                <a:ext uri="{FF2B5EF4-FFF2-40B4-BE49-F238E27FC236}">
                  <a16:creationId xmlns:a16="http://schemas.microsoft.com/office/drawing/2014/main" id="{9756D0DD-4860-2F9D-D359-C062E1AA8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072"/>
              <a:ext cx="17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br.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DB581CB1-1D12-4269-1EAF-C7B05C214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36731F97-D944-B0E8-3620-C9AA7D800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74FC4E95-FEAD-2A93-3F26-7366B6710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1EB66BD7-74C0-0E24-E283-2FA60E92B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BC81E24F-7466-DD7D-972A-8F1C0B2C2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E9592F73-BB74-5A4F-BE61-8096079BA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55EA8EC4-E71A-B149-6C49-1DD9A9C90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847C2C0A-6B82-C87C-F4B2-15CA62170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31BBB0E4-1CE6-8C86-BCB5-F504DA50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BE4FEDE9-C348-94FC-42A6-73E23F776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>
              <a:extLst>
                <a:ext uri="{FF2B5EF4-FFF2-40B4-BE49-F238E27FC236}">
                  <a16:creationId xmlns:a16="http://schemas.microsoft.com/office/drawing/2014/main" id="{CB9E73AD-6E0E-A6A8-717D-C31448CC7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2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01A0ED46-EDC7-E19A-1BC0-760432435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2072"/>
              <a:ext cx="25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>
              <a:extLst>
                <a:ext uri="{FF2B5EF4-FFF2-40B4-BE49-F238E27FC236}">
                  <a16:creationId xmlns:a16="http://schemas.microsoft.com/office/drawing/2014/main" id="{BE405DDC-02A0-74A3-E4A4-80F5E2EF2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3" y="2072"/>
              <a:ext cx="44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4/3x100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>
              <a:extLst>
                <a:ext uri="{FF2B5EF4-FFF2-40B4-BE49-F238E27FC236}">
                  <a16:creationId xmlns:a16="http://schemas.microsoft.com/office/drawing/2014/main" id="{99A8BBAA-EF1E-B4B8-7D48-3873A6152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072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>
              <a:extLst>
                <a:ext uri="{FF2B5EF4-FFF2-40B4-BE49-F238E27FC236}">
                  <a16:creationId xmlns:a16="http://schemas.microsoft.com/office/drawing/2014/main" id="{1CB615D1-68F4-50E5-A5B6-4D3331B1C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" y="2213"/>
              <a:ext cx="4820" cy="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>
              <a:extLst>
                <a:ext uri="{FF2B5EF4-FFF2-40B4-BE49-F238E27FC236}">
                  <a16:creationId xmlns:a16="http://schemas.microsoft.com/office/drawing/2014/main" id="{6F3AF38B-2C96-66B9-2A07-2617CACEA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233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6">
              <a:extLst>
                <a:ext uri="{FF2B5EF4-FFF2-40B4-BE49-F238E27FC236}">
                  <a16:creationId xmlns:a16="http://schemas.microsoft.com/office/drawing/2014/main" id="{18FBC97B-35C2-825C-2006-FD14592CF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>
              <a:extLst>
                <a:ext uri="{FF2B5EF4-FFF2-40B4-BE49-F238E27FC236}">
                  <a16:creationId xmlns:a16="http://schemas.microsoft.com/office/drawing/2014/main" id="{BEF7AEDE-C4FA-7C92-12EE-88F6DD753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>
              <a:extLst>
                <a:ext uri="{FF2B5EF4-FFF2-40B4-BE49-F238E27FC236}">
                  <a16:creationId xmlns:a16="http://schemas.microsoft.com/office/drawing/2014/main" id="{EED57324-CE0B-8792-49C7-693FD33DB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2233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>
              <a:extLst>
                <a:ext uri="{FF2B5EF4-FFF2-40B4-BE49-F238E27FC236}">
                  <a16:creationId xmlns:a16="http://schemas.microsoft.com/office/drawing/2014/main" id="{2272BB62-68E6-0F7A-C72F-DD561E8DA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236F4A9F-3F51-1799-8588-EAFB1EBA6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>
              <a:extLst>
                <a:ext uri="{FF2B5EF4-FFF2-40B4-BE49-F238E27FC236}">
                  <a16:creationId xmlns:a16="http://schemas.microsoft.com/office/drawing/2014/main" id="{5C7E16B9-F8A6-91CE-A09B-80976D848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>
              <a:extLst>
                <a:ext uri="{FF2B5EF4-FFF2-40B4-BE49-F238E27FC236}">
                  <a16:creationId xmlns:a16="http://schemas.microsoft.com/office/drawing/2014/main" id="{C118C079-7B9D-16C3-6C8C-F4DF62E06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>
              <a:extLst>
                <a:ext uri="{FF2B5EF4-FFF2-40B4-BE49-F238E27FC236}">
                  <a16:creationId xmlns:a16="http://schemas.microsoft.com/office/drawing/2014/main" id="{7FB41136-FE42-3E3A-9A6B-693E7E17C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" y="2233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>
              <a:extLst>
                <a:ext uri="{FF2B5EF4-FFF2-40B4-BE49-F238E27FC236}">
                  <a16:creationId xmlns:a16="http://schemas.microsoft.com/office/drawing/2014/main" id="{6273D701-9626-BFF4-F1EB-1C30175E7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>
              <a:extLst>
                <a:ext uri="{FF2B5EF4-FFF2-40B4-BE49-F238E27FC236}">
                  <a16:creationId xmlns:a16="http://schemas.microsoft.com/office/drawing/2014/main" id="{8AD8DB55-B190-53AB-0144-9F9DC74C5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>
              <a:extLst>
                <a:ext uri="{FF2B5EF4-FFF2-40B4-BE49-F238E27FC236}">
                  <a16:creationId xmlns:a16="http://schemas.microsoft.com/office/drawing/2014/main" id="{6CF8C198-C959-55D0-8C45-216D541CB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>
              <a:extLst>
                <a:ext uri="{FF2B5EF4-FFF2-40B4-BE49-F238E27FC236}">
                  <a16:creationId xmlns:a16="http://schemas.microsoft.com/office/drawing/2014/main" id="{88CC8A24-CFAF-C459-F5C2-8DD820826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2233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>
              <a:extLst>
                <a:ext uri="{FF2B5EF4-FFF2-40B4-BE49-F238E27FC236}">
                  <a16:creationId xmlns:a16="http://schemas.microsoft.com/office/drawing/2014/main" id="{03B917A1-B09C-36AF-B6E4-701FC11B9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5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>
              <a:extLst>
                <a:ext uri="{FF2B5EF4-FFF2-40B4-BE49-F238E27FC236}">
                  <a16:creationId xmlns:a16="http://schemas.microsoft.com/office/drawing/2014/main" id="{07DA2E2E-F61A-5FA4-EF0F-E8F6311EF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2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>
              <a:extLst>
                <a:ext uri="{FF2B5EF4-FFF2-40B4-BE49-F238E27FC236}">
                  <a16:creationId xmlns:a16="http://schemas.microsoft.com/office/drawing/2014/main" id="{193E113F-2833-BEF5-9C3F-02987C45F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>
              <a:extLst>
                <a:ext uri="{FF2B5EF4-FFF2-40B4-BE49-F238E27FC236}">
                  <a16:creationId xmlns:a16="http://schemas.microsoft.com/office/drawing/2014/main" id="{83931C29-0EB8-9045-B656-8151EB15E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3" y="2233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>
              <a:extLst>
                <a:ext uri="{FF2B5EF4-FFF2-40B4-BE49-F238E27FC236}">
                  <a16:creationId xmlns:a16="http://schemas.microsoft.com/office/drawing/2014/main" id="{433DA30C-E2DA-5C9A-5E4C-32A7632E0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2" y="2233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>
              <a:extLst>
                <a:ext uri="{FF2B5EF4-FFF2-40B4-BE49-F238E27FC236}">
                  <a16:creationId xmlns:a16="http://schemas.microsoft.com/office/drawing/2014/main" id="{7EB5177A-DB45-1C1A-CDDA-52E6494BD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366"/>
              <a:ext cx="496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__________________________________________________________________________________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>
              <a:extLst>
                <a:ext uri="{FF2B5EF4-FFF2-40B4-BE49-F238E27FC236}">
                  <a16:creationId xmlns:a16="http://schemas.microsoft.com/office/drawing/2014/main" id="{FDD5ECF9-3462-BCF5-9DDB-3F0EF13C6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" y="2366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>
              <a:extLst>
                <a:ext uri="{FF2B5EF4-FFF2-40B4-BE49-F238E27FC236}">
                  <a16:creationId xmlns:a16="http://schemas.microsoft.com/office/drawing/2014/main" id="{C0297566-6969-6FE4-5668-BCBAC68BD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500"/>
              <a:ext cx="154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1. Prihodi poslovanja ( klasa 6)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>
              <a:extLst>
                <a:ext uri="{FF2B5EF4-FFF2-40B4-BE49-F238E27FC236}">
                  <a16:creationId xmlns:a16="http://schemas.microsoft.com/office/drawing/2014/main" id="{8D5E60F7-4288-E9BD-1083-88E2DC187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>
              <a:extLst>
                <a:ext uri="{FF2B5EF4-FFF2-40B4-BE49-F238E27FC236}">
                  <a16:creationId xmlns:a16="http://schemas.microsoft.com/office/drawing/2014/main" id="{B40B6046-C0EB-F5D2-1D5D-3B34790C4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>
              <a:extLst>
                <a:ext uri="{FF2B5EF4-FFF2-40B4-BE49-F238E27FC236}">
                  <a16:creationId xmlns:a16="http://schemas.microsoft.com/office/drawing/2014/main" id="{B9018FD9-08D7-E47E-8535-9F192C1DD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2500"/>
              <a:ext cx="73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22.637.000,00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9">
              <a:extLst>
                <a:ext uri="{FF2B5EF4-FFF2-40B4-BE49-F238E27FC236}">
                  <a16:creationId xmlns:a16="http://schemas.microsoft.com/office/drawing/2014/main" id="{99F67947-531B-4DA5-B7A4-0BEB67C92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0">
              <a:extLst>
                <a:ext uri="{FF2B5EF4-FFF2-40B4-BE49-F238E27FC236}">
                  <a16:creationId xmlns:a16="http://schemas.microsoft.com/office/drawing/2014/main" id="{3DA36F67-62FD-AA28-26EC-C56674ECC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2500"/>
              <a:ext cx="43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1">
              <a:extLst>
                <a:ext uri="{FF2B5EF4-FFF2-40B4-BE49-F238E27FC236}">
                  <a16:creationId xmlns:a16="http://schemas.microsoft.com/office/drawing/2014/main" id="{315ECD83-E986-34F9-A517-509BEB92F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2500"/>
              <a:ext cx="6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6.089.017,19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2">
              <a:extLst>
                <a:ext uri="{FF2B5EF4-FFF2-40B4-BE49-F238E27FC236}">
                  <a16:creationId xmlns:a16="http://schemas.microsoft.com/office/drawing/2014/main" id="{C3F2FB97-7634-A816-418B-B3D79B249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7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3">
              <a:extLst>
                <a:ext uri="{FF2B5EF4-FFF2-40B4-BE49-F238E27FC236}">
                  <a16:creationId xmlns:a16="http://schemas.microsoft.com/office/drawing/2014/main" id="{6C70D195-AF5E-849E-DC0F-8422BF615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2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4">
              <a:extLst>
                <a:ext uri="{FF2B5EF4-FFF2-40B4-BE49-F238E27FC236}">
                  <a16:creationId xmlns:a16="http://schemas.microsoft.com/office/drawing/2014/main" id="{FABADF21-6947-EDB8-C8C1-5C8288D2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2500"/>
              <a:ext cx="31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5">
              <a:extLst>
                <a:ext uri="{FF2B5EF4-FFF2-40B4-BE49-F238E27FC236}">
                  <a16:creationId xmlns:a16="http://schemas.microsoft.com/office/drawing/2014/main" id="{000AC1E0-F65F-7D66-4C17-2C5539082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1" y="2500"/>
              <a:ext cx="41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26,89%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6">
              <a:extLst>
                <a:ext uri="{FF2B5EF4-FFF2-40B4-BE49-F238E27FC236}">
                  <a16:creationId xmlns:a16="http://schemas.microsoft.com/office/drawing/2014/main" id="{391AF2E1-7766-0B29-1BD9-6DF15D79E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1" y="2500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7">
              <a:extLst>
                <a:ext uri="{FF2B5EF4-FFF2-40B4-BE49-F238E27FC236}">
                  <a16:creationId xmlns:a16="http://schemas.microsoft.com/office/drawing/2014/main" id="{B83DB68A-13D9-FDC2-016C-23C969918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635"/>
              <a:ext cx="179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2. Prihodi od prodaje nefinancijske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8">
              <a:extLst>
                <a:ext uri="{FF2B5EF4-FFF2-40B4-BE49-F238E27FC236}">
                  <a16:creationId xmlns:a16="http://schemas.microsoft.com/office/drawing/2014/main" id="{201C5CB6-5939-ADD7-7B4A-74E148FDE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0" y="2635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9">
              <a:extLst>
                <a:ext uri="{FF2B5EF4-FFF2-40B4-BE49-F238E27FC236}">
                  <a16:creationId xmlns:a16="http://schemas.microsoft.com/office/drawing/2014/main" id="{D59EF1AA-6278-9E89-369B-81673C99A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769"/>
              <a:ext cx="92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Imovine ( klasa 7)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70">
              <a:extLst>
                <a:ext uri="{FF2B5EF4-FFF2-40B4-BE49-F238E27FC236}">
                  <a16:creationId xmlns:a16="http://schemas.microsoft.com/office/drawing/2014/main" id="{E4BB25E1-D5EF-EDB6-57F4-B163A451E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76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1">
              <a:extLst>
                <a:ext uri="{FF2B5EF4-FFF2-40B4-BE49-F238E27FC236}">
                  <a16:creationId xmlns:a16="http://schemas.microsoft.com/office/drawing/2014/main" id="{08493B1A-50B1-2C34-B489-25AD59213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276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2">
              <a:extLst>
                <a:ext uri="{FF2B5EF4-FFF2-40B4-BE49-F238E27FC236}">
                  <a16:creationId xmlns:a16="http://schemas.microsoft.com/office/drawing/2014/main" id="{C7DF254C-9892-C719-6FEA-5AFBDFF4D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276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73">
              <a:extLst>
                <a:ext uri="{FF2B5EF4-FFF2-40B4-BE49-F238E27FC236}">
                  <a16:creationId xmlns:a16="http://schemas.microsoft.com/office/drawing/2014/main" id="{C4CFDCAC-E2F7-BCBF-E368-484865A33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2769"/>
              <a:ext cx="19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4">
              <a:extLst>
                <a:ext uri="{FF2B5EF4-FFF2-40B4-BE49-F238E27FC236}">
                  <a16:creationId xmlns:a16="http://schemas.microsoft.com/office/drawing/2014/main" id="{AFF339DC-FBD9-9391-DD2E-D526EC952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2769"/>
              <a:ext cx="281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660.000,00                      20.982,58                          3,17%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5">
              <a:extLst>
                <a:ext uri="{FF2B5EF4-FFF2-40B4-BE49-F238E27FC236}">
                  <a16:creationId xmlns:a16="http://schemas.microsoft.com/office/drawing/2014/main" id="{27D799C9-3382-76EE-7F51-7AB948FB8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276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6">
              <a:extLst>
                <a:ext uri="{FF2B5EF4-FFF2-40B4-BE49-F238E27FC236}">
                  <a16:creationId xmlns:a16="http://schemas.microsoft.com/office/drawing/2014/main" id="{552EB7C2-DCE6-03FE-905C-4989207CB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904"/>
              <a:ext cx="164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3. Prihodi od financijske imovine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7">
              <a:extLst>
                <a:ext uri="{FF2B5EF4-FFF2-40B4-BE49-F238E27FC236}">
                  <a16:creationId xmlns:a16="http://schemas.microsoft.com/office/drawing/2014/main" id="{9835F0D8-54EC-FD77-6E87-DC842E688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904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8">
              <a:extLst>
                <a:ext uri="{FF2B5EF4-FFF2-40B4-BE49-F238E27FC236}">
                  <a16:creationId xmlns:a16="http://schemas.microsoft.com/office/drawing/2014/main" id="{879899CB-CE26-B23F-5EC1-BD9AF89EB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39"/>
              <a:ext cx="116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 zaduživanja ( klasa 8)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9">
              <a:extLst>
                <a:ext uri="{FF2B5EF4-FFF2-40B4-BE49-F238E27FC236}">
                  <a16:creationId xmlns:a16="http://schemas.microsoft.com/office/drawing/2014/main" id="{6CF939E9-5E39-F21E-4C01-05E369386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" y="303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80">
              <a:extLst>
                <a:ext uri="{FF2B5EF4-FFF2-40B4-BE49-F238E27FC236}">
                  <a16:creationId xmlns:a16="http://schemas.microsoft.com/office/drawing/2014/main" id="{A3646EC1-D553-CCE6-590F-E66ACE50F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303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1">
              <a:extLst>
                <a:ext uri="{FF2B5EF4-FFF2-40B4-BE49-F238E27FC236}">
                  <a16:creationId xmlns:a16="http://schemas.microsoft.com/office/drawing/2014/main" id="{1F1EAFBE-7162-F2CF-8659-33BA1EDA3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303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82">
              <a:extLst>
                <a:ext uri="{FF2B5EF4-FFF2-40B4-BE49-F238E27FC236}">
                  <a16:creationId xmlns:a16="http://schemas.microsoft.com/office/drawing/2014/main" id="{0EBD96AD-A605-4C86-5079-644F39D75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3039"/>
              <a:ext cx="10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3">
              <a:extLst>
                <a:ext uri="{FF2B5EF4-FFF2-40B4-BE49-F238E27FC236}">
                  <a16:creationId xmlns:a16="http://schemas.microsoft.com/office/drawing/2014/main" id="{78CC71B9-23EE-2B06-72B4-3412D1E75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2" y="3039"/>
              <a:ext cx="211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10.000.000,00                             0,00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4">
              <a:extLst>
                <a:ext uri="{FF2B5EF4-FFF2-40B4-BE49-F238E27FC236}">
                  <a16:creationId xmlns:a16="http://schemas.microsoft.com/office/drawing/2014/main" id="{4C997346-7D68-CF9B-4B4A-585965A3F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7" y="3039"/>
              <a:ext cx="58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5">
              <a:extLst>
                <a:ext uri="{FF2B5EF4-FFF2-40B4-BE49-F238E27FC236}">
                  <a16:creationId xmlns:a16="http://schemas.microsoft.com/office/drawing/2014/main" id="{341CD7D0-57EF-1812-C181-368332B96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3039"/>
              <a:ext cx="25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6">
              <a:extLst>
                <a:ext uri="{FF2B5EF4-FFF2-40B4-BE49-F238E27FC236}">
                  <a16:creationId xmlns:a16="http://schemas.microsoft.com/office/drawing/2014/main" id="{631ABDE6-D8F7-A3C5-DACB-404171F30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3039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7">
              <a:extLst>
                <a:ext uri="{FF2B5EF4-FFF2-40B4-BE49-F238E27FC236}">
                  <a16:creationId xmlns:a16="http://schemas.microsoft.com/office/drawing/2014/main" id="{C788EC5F-60A8-D061-3C61-CF4F8F1D9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" y="3178"/>
              <a:ext cx="4820" cy="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>
              <a:extLst>
                <a:ext uri="{FF2B5EF4-FFF2-40B4-BE49-F238E27FC236}">
                  <a16:creationId xmlns:a16="http://schemas.microsoft.com/office/drawing/2014/main" id="{B3536AF5-65FE-93DE-3A93-EEBCE60DF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198"/>
              <a:ext cx="614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UKUPNO: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9">
              <a:extLst>
                <a:ext uri="{FF2B5EF4-FFF2-40B4-BE49-F238E27FC236}">
                  <a16:creationId xmlns:a16="http://schemas.microsoft.com/office/drawing/2014/main" id="{B28D2A98-D200-DB14-B66E-48002484F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90">
              <a:extLst>
                <a:ext uri="{FF2B5EF4-FFF2-40B4-BE49-F238E27FC236}">
                  <a16:creationId xmlns:a16="http://schemas.microsoft.com/office/drawing/2014/main" id="{5B9A3EF1-9A88-4F28-5173-A9C3680DC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91">
              <a:extLst>
                <a:ext uri="{FF2B5EF4-FFF2-40B4-BE49-F238E27FC236}">
                  <a16:creationId xmlns:a16="http://schemas.microsoft.com/office/drawing/2014/main" id="{164EAD29-2CE6-B9D5-4C7C-95B33F5D1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92">
              <a:extLst>
                <a:ext uri="{FF2B5EF4-FFF2-40B4-BE49-F238E27FC236}">
                  <a16:creationId xmlns:a16="http://schemas.microsoft.com/office/drawing/2014/main" id="{77C1AAF9-99B7-3D4B-3EF0-3A678BEF0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8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93">
              <a:extLst>
                <a:ext uri="{FF2B5EF4-FFF2-40B4-BE49-F238E27FC236}">
                  <a16:creationId xmlns:a16="http://schemas.microsoft.com/office/drawing/2014/main" id="{AF2EF649-7454-0731-CF8B-9BB61459A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4">
              <a:extLst>
                <a:ext uri="{FF2B5EF4-FFF2-40B4-BE49-F238E27FC236}">
                  <a16:creationId xmlns:a16="http://schemas.microsoft.com/office/drawing/2014/main" id="{DDDA994E-B72F-CD82-B1C7-DF5F12283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3198"/>
              <a:ext cx="25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33.2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5">
              <a:extLst>
                <a:ext uri="{FF2B5EF4-FFF2-40B4-BE49-F238E27FC236}">
                  <a16:creationId xmlns:a16="http://schemas.microsoft.com/office/drawing/2014/main" id="{7351B7ED-F429-2A09-5D33-57C64BD3C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8" y="3198"/>
              <a:ext cx="16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97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6">
              <a:extLst>
                <a:ext uri="{FF2B5EF4-FFF2-40B4-BE49-F238E27FC236}">
                  <a16:creationId xmlns:a16="http://schemas.microsoft.com/office/drawing/2014/main" id="{143A3AD2-7E17-22DE-F05B-CDD1F6FB1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" y="3198"/>
              <a:ext cx="4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.000,00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7">
              <a:extLst>
                <a:ext uri="{FF2B5EF4-FFF2-40B4-BE49-F238E27FC236}">
                  <a16:creationId xmlns:a16="http://schemas.microsoft.com/office/drawing/2014/main" id="{2269E9E3-8CCF-D253-DB7B-E53C5B329E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8">
              <a:extLst>
                <a:ext uri="{FF2B5EF4-FFF2-40B4-BE49-F238E27FC236}">
                  <a16:creationId xmlns:a16="http://schemas.microsoft.com/office/drawing/2014/main" id="{F21D2C93-1FAA-CF7C-15CA-C53932DCE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9">
              <a:extLst>
                <a:ext uri="{FF2B5EF4-FFF2-40B4-BE49-F238E27FC236}">
                  <a16:creationId xmlns:a16="http://schemas.microsoft.com/office/drawing/2014/main" id="{31D64042-2658-43EA-D76B-5EBD96438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100">
              <a:extLst>
                <a:ext uri="{FF2B5EF4-FFF2-40B4-BE49-F238E27FC236}">
                  <a16:creationId xmlns:a16="http://schemas.microsoft.com/office/drawing/2014/main" id="{C4667B10-E585-EDBF-6E61-5C1E9D98A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3198"/>
              <a:ext cx="179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6.109.999,77                        18,35 %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101">
              <a:extLst>
                <a:ext uri="{FF2B5EF4-FFF2-40B4-BE49-F238E27FC236}">
                  <a16:creationId xmlns:a16="http://schemas.microsoft.com/office/drawing/2014/main" id="{519EEA7D-3626-51FF-43A6-A2BF3C249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" y="3198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73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6995120" cy="576064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3100" b="1" dirty="0"/>
              <a:t>Odnos planiranih i izvršenih rashoda  i  izdataka za razdoblje I.-VI. 2022. godine 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2" name="TextBox 21"/>
          <p:cNvSpPr txBox="1"/>
          <p:nvPr/>
        </p:nvSpPr>
        <p:spPr>
          <a:xfrm>
            <a:off x="4714844" y="980728"/>
            <a:ext cx="4429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graphicFrame>
        <p:nvGraphicFramePr>
          <p:cNvPr id="14" name="Grafikon 13"/>
          <p:cNvGraphicFramePr/>
          <p:nvPr>
            <p:extLst>
              <p:ext uri="{D42A27DB-BD31-4B8C-83A1-F6EECF244321}">
                <p14:modId xmlns:p14="http://schemas.microsoft.com/office/powerpoint/2010/main" val="2222140735"/>
              </p:ext>
            </p:extLst>
          </p:nvPr>
        </p:nvGraphicFramePr>
        <p:xfrm>
          <a:off x="4553945" y="2348880"/>
          <a:ext cx="4536951" cy="4023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18067" y="1940715"/>
            <a:ext cx="44291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 grupa rashoda i izdataka u ukupnom ostvarenju</a:t>
            </a:r>
          </a:p>
          <a:p>
            <a:r>
              <a:rPr lang="hr-HR" sz="1100" b="1" dirty="0">
                <a:cs typeface="Arial" pitchFamily="34" charset="0"/>
              </a:rPr>
              <a:t>                     proračuna Općine Zemunik Donji za razdoblje I.-VI. 2022.g.</a:t>
            </a:r>
          </a:p>
        </p:txBody>
      </p:sp>
      <p:sp>
        <p:nvSpPr>
          <p:cNvPr id="17" name="Naslov 1"/>
          <p:cNvSpPr txBox="1">
            <a:spLocks/>
          </p:cNvSpPr>
          <p:nvPr/>
        </p:nvSpPr>
        <p:spPr>
          <a:xfrm>
            <a:off x="179512" y="1412776"/>
            <a:ext cx="86409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5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i izdaci Proračuna </a:t>
            </a:r>
            <a:r>
              <a:rPr lang="hr-HR" sz="5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5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sastoje se od: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rashoda poslovanja,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rashoda za nabavu nefinancijske imovine i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izdataka za financijsku imovinu i otplatu zajmova.</a:t>
            </a: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-31234" y="2329119"/>
            <a:ext cx="51072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Rashodi i izdaci Proračuna Općine Zemunik Donji za razdoblje I.-VI. 2022.g.</a:t>
            </a:r>
          </a:p>
        </p:txBody>
      </p:sp>
      <p:graphicFrame>
        <p:nvGraphicFramePr>
          <p:cNvPr id="23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469143"/>
              </p:ext>
            </p:extLst>
          </p:nvPr>
        </p:nvGraphicFramePr>
        <p:xfrm>
          <a:off x="107504" y="2623812"/>
          <a:ext cx="4608512" cy="348075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15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77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Naziv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Plan 20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22.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Izvršeno I.-VI. 2022.g.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noProof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Udio u ukupnom ostvarenju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8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RASHODI POSLOVANJA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9.708.000,00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4.587.625,90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71,69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809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RASHODI ZA ZAPOSLENE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2.362.000,00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1.247.911,35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19,49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948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MATERIJALNI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3.456.300,00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1.639.566,97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25,61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116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FINANCIJSKI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146.200,00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58.822,88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0,92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SUBVENCIJE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2.350.000,00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815.885,62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12,75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78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POMOĆI DANE U INOZEMSTVO I UNUTAR OPĆEG PRORAČUNA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269.196,87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4,21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NAKNADE GRAĐA. I KUĆAN. OD                    OSIGURA. I DR. NAKNADE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547.000,00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247.064,60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3,86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OSTALI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825.500,00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309.175,61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4,83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237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RASHODI ZA NABAVU NEFIN.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23.289.000,00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1.813.162,06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28,33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237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8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IZDACI ZA FINANCIJSKU IMOVINU I OTPLATE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125.100,43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8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UKUPNO 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33.297.000,00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6.525.886,39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31B5C8C-5A28-41BA-8251-37B4A2A624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25" name="TextBox 12">
            <a:extLst>
              <a:ext uri="{FF2B5EF4-FFF2-40B4-BE49-F238E27FC236}">
                <a16:creationId xmlns:a16="http://schemas.microsoft.com/office/drawing/2014/main" id="{56F427D3-D5E0-4FB2-91E8-36BD7280009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1C9A51-5D97-4955-BD7D-4E19DC122B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6399268"/>
              </p:ext>
            </p:extLst>
          </p:nvPr>
        </p:nvGraphicFramePr>
        <p:xfrm>
          <a:off x="4901823" y="2470329"/>
          <a:ext cx="4134673" cy="376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B46215-9536-41F8-A778-9A1F66E41816}"/>
              </a:ext>
            </a:extLst>
          </p:cNvPr>
          <p:cNvSpPr/>
          <p:nvPr/>
        </p:nvSpPr>
        <p:spPr>
          <a:xfrm>
            <a:off x="683568" y="657948"/>
            <a:ext cx="4535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/>
              <a:t>Obrazloženje izvršenja rashoda i izdataka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0F8950-44E7-4CDB-A971-C09521B141D1}"/>
              </a:ext>
            </a:extLst>
          </p:cNvPr>
          <p:cNvSpPr/>
          <p:nvPr/>
        </p:nvSpPr>
        <p:spPr>
          <a:xfrm>
            <a:off x="755576" y="1429214"/>
            <a:ext cx="4696241" cy="11824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Rashodi i izdaci proračuna Općine Zemunik Donji planirani su </a:t>
            </a:r>
          </a:p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 iznosu 33.297.000,00 kuna, a ostvareni su u iznosu</a:t>
            </a:r>
          </a:p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6.525.888,39 kuna što je 19% od godišnjeg plana.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2EB3D1-A598-4181-9A15-5726E60BA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8" name="TextBox 12">
            <a:extLst>
              <a:ext uri="{FF2B5EF4-FFF2-40B4-BE49-F238E27FC236}">
                <a16:creationId xmlns:a16="http://schemas.microsoft.com/office/drawing/2014/main" id="{45360E3E-6FC2-4EEB-860F-F42FFAB7BD6F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103ACC10-752B-A501-851B-1A388B5153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3425" y="3068638"/>
            <a:ext cx="7296150" cy="2566987"/>
            <a:chOff x="462" y="1933"/>
            <a:chExt cx="4596" cy="1617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E90A35B9-AAAB-29A9-903D-6BB3E9FDEDC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76" y="1933"/>
              <a:ext cx="4482" cy="1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D41CAC64-AF4A-AE9A-D432-F41168BA4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1938"/>
              <a:ext cx="458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_________________________________________________________________________________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75E97FFE-8ACE-3DF3-494B-EACA9C42D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" y="1938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AD97A893-5B12-A1D1-C249-D405212B9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082"/>
              <a:ext cx="25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Red.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C0BE811C-1B2E-1C11-A0C0-5F6D6F03C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9016C5C4-9901-E86B-AEC9-02D494F5C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" y="2082"/>
              <a:ext cx="110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Grupa rashoda/izdataka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3F8207E6-AF4A-E050-F391-BFFF01776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B3561AD0-BA43-A0A1-930C-B8EFBAF6E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5905C5F6-CBC6-C3F1-4D0C-CF1023B10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082"/>
              <a:ext cx="7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Planirano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202</a:t>
              </a:r>
              <a:r>
                <a:rPr kumimoji="0" lang="hr-HR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.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1AA94C7A-B96A-FBC2-6321-927FFA05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961BC1FF-FEC3-9365-AB3C-FF24BB8EC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E5A21633-5201-EA97-9F83-65C9B3139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" y="2082"/>
              <a:ext cx="50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Ostvareno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>
              <a:extLst>
                <a:ext uri="{FF2B5EF4-FFF2-40B4-BE49-F238E27FC236}">
                  <a16:creationId xmlns:a16="http://schemas.microsoft.com/office/drawing/2014/main" id="{80ECD7DA-2DA0-47AB-F970-A5C64677B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6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3FDF35AF-DFEA-D887-94B8-D2F962B63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E8327154-94D4-4877-2EC0-80A0C526E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2082"/>
              <a:ext cx="3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Indeks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>
              <a:extLst>
                <a:ext uri="{FF2B5EF4-FFF2-40B4-BE49-F238E27FC236}">
                  <a16:creationId xmlns:a16="http://schemas.microsoft.com/office/drawing/2014/main" id="{F4DD529B-D875-353A-584E-D6EE8404C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" y="208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02D7ECB9-9632-7AD2-32F6-94812D22C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227"/>
              <a:ext cx="16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br.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2C52DDDF-72B2-3AF4-7154-F395E751A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B6B86F75-085A-DC3B-B93B-915389315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E5E06D7E-0CBC-CBB1-C5D5-AE21F1394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3D2D4C66-8D7B-6615-7168-D02363FD0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53347C4D-A9A3-854A-2775-0FC45AF68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3993AEAF-8768-956B-2E34-B42049F54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DF59F160-C3F1-721F-EFD6-4EC0484EB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1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4E07E89D-A308-5561-6A96-90A1122EE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621FB624-3DBF-6BD0-83C0-A6420FC6A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>
              <a:extLst>
                <a:ext uri="{FF2B5EF4-FFF2-40B4-BE49-F238E27FC236}">
                  <a16:creationId xmlns:a16="http://schemas.microsoft.com/office/drawing/2014/main" id="{F589F6BF-3B46-9772-BE3E-8F7CD5182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3" y="2227"/>
              <a:ext cx="10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5645CEF7-4265-AEA9-F5C5-8E51E2278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2227"/>
              <a:ext cx="8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>
              <a:extLst>
                <a:ext uri="{FF2B5EF4-FFF2-40B4-BE49-F238E27FC236}">
                  <a16:creationId xmlns:a16="http://schemas.microsoft.com/office/drawing/2014/main" id="{55FE7659-A998-F385-E696-628084183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3" y="2227"/>
              <a:ext cx="31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6/202</a:t>
              </a:r>
              <a:r>
                <a:rPr kumimoji="0" lang="hr-HR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>
              <a:extLst>
                <a:ext uri="{FF2B5EF4-FFF2-40B4-BE49-F238E27FC236}">
                  <a16:creationId xmlns:a16="http://schemas.microsoft.com/office/drawing/2014/main" id="{F229B623-1C9D-C45C-4FC2-E37BAF683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>
              <a:extLst>
                <a:ext uri="{FF2B5EF4-FFF2-40B4-BE49-F238E27FC236}">
                  <a16:creationId xmlns:a16="http://schemas.microsoft.com/office/drawing/2014/main" id="{2B7DFED2-ED89-55F1-2E1E-F9A4E7FCF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>
              <a:extLst>
                <a:ext uri="{FF2B5EF4-FFF2-40B4-BE49-F238E27FC236}">
                  <a16:creationId xmlns:a16="http://schemas.microsoft.com/office/drawing/2014/main" id="{9D93E919-F8C1-5718-E3DC-13CFF51D8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2227"/>
              <a:ext cx="41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4/3*100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6">
              <a:extLst>
                <a:ext uri="{FF2B5EF4-FFF2-40B4-BE49-F238E27FC236}">
                  <a16:creationId xmlns:a16="http://schemas.microsoft.com/office/drawing/2014/main" id="{D2DA29FE-DA34-92E1-359B-40A73EF0C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" y="222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>
              <a:extLst>
                <a:ext uri="{FF2B5EF4-FFF2-40B4-BE49-F238E27FC236}">
                  <a16:creationId xmlns:a16="http://schemas.microsoft.com/office/drawing/2014/main" id="{C509579F-C53A-25A7-C795-D84AE60E4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373"/>
              <a:ext cx="435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_____________________________________________________________________________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>
              <a:extLst>
                <a:ext uri="{FF2B5EF4-FFF2-40B4-BE49-F238E27FC236}">
                  <a16:creationId xmlns:a16="http://schemas.microsoft.com/office/drawing/2014/main" id="{E96807FA-53DA-7E04-981F-DFE1EC94A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2373"/>
              <a:ext cx="270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____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>
              <a:extLst>
                <a:ext uri="{FF2B5EF4-FFF2-40B4-BE49-F238E27FC236}">
                  <a16:creationId xmlns:a16="http://schemas.microsoft.com/office/drawing/2014/main" id="{A9FD5CE4-9BC4-0B41-39F0-3BBC5350A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" y="2373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F51B16A5-B6ED-F98E-E82B-C59C81AE1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517"/>
              <a:ext cx="145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1. Rashodi poslovanja (klasa 3)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>
              <a:extLst>
                <a:ext uri="{FF2B5EF4-FFF2-40B4-BE49-F238E27FC236}">
                  <a16:creationId xmlns:a16="http://schemas.microsoft.com/office/drawing/2014/main" id="{2F74E086-10AC-9F7B-8569-8349D11A1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3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>
              <a:extLst>
                <a:ext uri="{FF2B5EF4-FFF2-40B4-BE49-F238E27FC236}">
                  <a16:creationId xmlns:a16="http://schemas.microsoft.com/office/drawing/2014/main" id="{ACC263B5-46CD-40DA-8B93-BB5177E9D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>
              <a:extLst>
                <a:ext uri="{FF2B5EF4-FFF2-40B4-BE49-F238E27FC236}">
                  <a16:creationId xmlns:a16="http://schemas.microsoft.com/office/drawing/2014/main" id="{96ABF4DA-154A-7D42-0367-3C09860FF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517"/>
              <a:ext cx="6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9.708.000,00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>
              <a:extLst>
                <a:ext uri="{FF2B5EF4-FFF2-40B4-BE49-F238E27FC236}">
                  <a16:creationId xmlns:a16="http://schemas.microsoft.com/office/drawing/2014/main" id="{F735DBEC-93DF-4FAB-8978-CA0E500C6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3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>
              <a:extLst>
                <a:ext uri="{FF2B5EF4-FFF2-40B4-BE49-F238E27FC236}">
                  <a16:creationId xmlns:a16="http://schemas.microsoft.com/office/drawing/2014/main" id="{D8AF6BE9-7336-A71F-4F50-55F66DD7A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>
              <a:extLst>
                <a:ext uri="{FF2B5EF4-FFF2-40B4-BE49-F238E27FC236}">
                  <a16:creationId xmlns:a16="http://schemas.microsoft.com/office/drawing/2014/main" id="{CCEF48F0-787F-F4BC-D19D-058F41241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" y="2517"/>
              <a:ext cx="6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4.587.625,90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>
              <a:extLst>
                <a:ext uri="{FF2B5EF4-FFF2-40B4-BE49-F238E27FC236}">
                  <a16:creationId xmlns:a16="http://schemas.microsoft.com/office/drawing/2014/main" id="{18D2410D-2509-320F-A479-8B4472138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>
              <a:extLst>
                <a:ext uri="{FF2B5EF4-FFF2-40B4-BE49-F238E27FC236}">
                  <a16:creationId xmlns:a16="http://schemas.microsoft.com/office/drawing/2014/main" id="{84260FD4-B9C8-2B10-BE29-C4D30E47D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>
              <a:extLst>
                <a:ext uri="{FF2B5EF4-FFF2-40B4-BE49-F238E27FC236}">
                  <a16:creationId xmlns:a16="http://schemas.microsoft.com/office/drawing/2014/main" id="{1C1BF2C8-7A44-0D61-E644-1F5E6BB03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2517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>
              <a:extLst>
                <a:ext uri="{FF2B5EF4-FFF2-40B4-BE49-F238E27FC236}">
                  <a16:creationId xmlns:a16="http://schemas.microsoft.com/office/drawing/2014/main" id="{890E50BA-B315-2E9D-F6A8-796CA4C1F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" y="2517"/>
              <a:ext cx="29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47,26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>
              <a:extLst>
                <a:ext uri="{FF2B5EF4-FFF2-40B4-BE49-F238E27FC236}">
                  <a16:creationId xmlns:a16="http://schemas.microsoft.com/office/drawing/2014/main" id="{68C8F3C8-E159-8ED4-1B67-7B0486C31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9" y="2517"/>
              <a:ext cx="13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>
              <a:extLst>
                <a:ext uri="{FF2B5EF4-FFF2-40B4-BE49-F238E27FC236}">
                  <a16:creationId xmlns:a16="http://schemas.microsoft.com/office/drawing/2014/main" id="{E103DD54-C11B-869D-AC2E-9B93618F0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2517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>
              <a:extLst>
                <a:ext uri="{FF2B5EF4-FFF2-40B4-BE49-F238E27FC236}">
                  <a16:creationId xmlns:a16="http://schemas.microsoft.com/office/drawing/2014/main" id="{A7A8E2EA-1DDA-C00E-3050-4EFB8A612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662"/>
              <a:ext cx="163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2. Rashodi za nabavu nefinancijske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>
              <a:extLst>
                <a:ext uri="{FF2B5EF4-FFF2-40B4-BE49-F238E27FC236}">
                  <a16:creationId xmlns:a16="http://schemas.microsoft.com/office/drawing/2014/main" id="{F7C1B9F3-BFFC-636F-85FF-F95E1B636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3" y="266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>
              <a:extLst>
                <a:ext uri="{FF2B5EF4-FFF2-40B4-BE49-F238E27FC236}">
                  <a16:creationId xmlns:a16="http://schemas.microsoft.com/office/drawing/2014/main" id="{324756C5-C82C-F2E8-ECDF-06F256914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806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>
              <a:extLst>
                <a:ext uri="{FF2B5EF4-FFF2-40B4-BE49-F238E27FC236}">
                  <a16:creationId xmlns:a16="http://schemas.microsoft.com/office/drawing/2014/main" id="{112A3252-C5EB-9BA5-5892-8FBC2D16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" y="2806"/>
              <a:ext cx="8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imovine (klasa 4)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>
              <a:extLst>
                <a:ext uri="{FF2B5EF4-FFF2-40B4-BE49-F238E27FC236}">
                  <a16:creationId xmlns:a16="http://schemas.microsoft.com/office/drawing/2014/main" id="{E7863C6F-0533-D37F-0784-E222EAD57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>
              <a:extLst>
                <a:ext uri="{FF2B5EF4-FFF2-40B4-BE49-F238E27FC236}">
                  <a16:creationId xmlns:a16="http://schemas.microsoft.com/office/drawing/2014/main" id="{EC4BA29E-1AA2-6EAE-C6D7-79CC50900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9">
              <a:extLst>
                <a:ext uri="{FF2B5EF4-FFF2-40B4-BE49-F238E27FC236}">
                  <a16:creationId xmlns:a16="http://schemas.microsoft.com/office/drawing/2014/main" id="{F5FB82C3-2E45-A31C-F536-26D1AA1E1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0">
              <a:extLst>
                <a:ext uri="{FF2B5EF4-FFF2-40B4-BE49-F238E27FC236}">
                  <a16:creationId xmlns:a16="http://schemas.microsoft.com/office/drawing/2014/main" id="{3402173C-90A9-2553-DB0A-19F5315EA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806"/>
              <a:ext cx="68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23.289.000,00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1">
              <a:extLst>
                <a:ext uri="{FF2B5EF4-FFF2-40B4-BE49-F238E27FC236}">
                  <a16:creationId xmlns:a16="http://schemas.microsoft.com/office/drawing/2014/main" id="{008E58E2-E45F-B408-ABBE-3434B683B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2806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2">
              <a:extLst>
                <a:ext uri="{FF2B5EF4-FFF2-40B4-BE49-F238E27FC236}">
                  <a16:creationId xmlns:a16="http://schemas.microsoft.com/office/drawing/2014/main" id="{AF60E776-0607-1277-BBF0-0AE526E7D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3">
              <a:extLst>
                <a:ext uri="{FF2B5EF4-FFF2-40B4-BE49-F238E27FC236}">
                  <a16:creationId xmlns:a16="http://schemas.microsoft.com/office/drawing/2014/main" id="{49198D1A-E09F-E56D-5B6F-E6E5B207C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4">
              <a:extLst>
                <a:ext uri="{FF2B5EF4-FFF2-40B4-BE49-F238E27FC236}">
                  <a16:creationId xmlns:a16="http://schemas.microsoft.com/office/drawing/2014/main" id="{7BEC7F9E-87EF-8216-EBA1-B24748CC3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3" y="2806"/>
              <a:ext cx="6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1.813.162,06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5">
              <a:extLst>
                <a:ext uri="{FF2B5EF4-FFF2-40B4-BE49-F238E27FC236}">
                  <a16:creationId xmlns:a16="http://schemas.microsoft.com/office/drawing/2014/main" id="{2294F754-1967-DD64-CE5E-CF136FF2E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8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6">
              <a:extLst>
                <a:ext uri="{FF2B5EF4-FFF2-40B4-BE49-F238E27FC236}">
                  <a16:creationId xmlns:a16="http://schemas.microsoft.com/office/drawing/2014/main" id="{2C9CDD80-DB29-1CBF-1FB3-24BCCEDC4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" y="2806"/>
              <a:ext cx="21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7">
              <a:extLst>
                <a:ext uri="{FF2B5EF4-FFF2-40B4-BE49-F238E27FC236}">
                  <a16:creationId xmlns:a16="http://schemas.microsoft.com/office/drawing/2014/main" id="{99786BEE-8A21-CC6D-C4D4-2D8B56BE7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5" y="2806"/>
              <a:ext cx="410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8">
              <a:extLst>
                <a:ext uri="{FF2B5EF4-FFF2-40B4-BE49-F238E27FC236}">
                  <a16:creationId xmlns:a16="http://schemas.microsoft.com/office/drawing/2014/main" id="{6102DBB7-6BD9-A292-9888-5BB0B36FB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1" y="2806"/>
              <a:ext cx="335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7,79%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9">
              <a:extLst>
                <a:ext uri="{FF2B5EF4-FFF2-40B4-BE49-F238E27FC236}">
                  <a16:creationId xmlns:a16="http://schemas.microsoft.com/office/drawing/2014/main" id="{B42AE09A-33BF-637F-A1E3-58EE42A44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" y="280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70">
              <a:extLst>
                <a:ext uri="{FF2B5EF4-FFF2-40B4-BE49-F238E27FC236}">
                  <a16:creationId xmlns:a16="http://schemas.microsoft.com/office/drawing/2014/main" id="{06311DCA-5D56-8AF1-B59B-047A540F2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2952"/>
              <a:ext cx="148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3. Izdaci za financijsku imovinu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1">
              <a:extLst>
                <a:ext uri="{FF2B5EF4-FFF2-40B4-BE49-F238E27FC236}">
                  <a16:creationId xmlns:a16="http://schemas.microsoft.com/office/drawing/2014/main" id="{2BEC4542-4A38-CE7E-91FD-CEBC07B89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2952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2">
              <a:extLst>
                <a:ext uri="{FF2B5EF4-FFF2-40B4-BE49-F238E27FC236}">
                  <a16:creationId xmlns:a16="http://schemas.microsoft.com/office/drawing/2014/main" id="{54001076-415D-F3A1-C060-EAB4F9C34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096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73">
              <a:extLst>
                <a:ext uri="{FF2B5EF4-FFF2-40B4-BE49-F238E27FC236}">
                  <a16:creationId xmlns:a16="http://schemas.microsoft.com/office/drawing/2014/main" id="{4BF68DAE-5A99-CFBB-7C0D-C5429F169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" y="3096"/>
              <a:ext cx="114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 otplate zajmova ( klasa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4">
              <a:extLst>
                <a:ext uri="{FF2B5EF4-FFF2-40B4-BE49-F238E27FC236}">
                  <a16:creationId xmlns:a16="http://schemas.microsoft.com/office/drawing/2014/main" id="{042A8A0A-1D9B-7167-F7DB-5D63A4F4D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5">
              <a:extLst>
                <a:ext uri="{FF2B5EF4-FFF2-40B4-BE49-F238E27FC236}">
                  <a16:creationId xmlns:a16="http://schemas.microsoft.com/office/drawing/2014/main" id="{B53444D7-5749-E1B3-FAD7-7A51BBFA9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" y="3096"/>
              <a:ext cx="13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5)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6">
              <a:extLst>
                <a:ext uri="{FF2B5EF4-FFF2-40B4-BE49-F238E27FC236}">
                  <a16:creationId xmlns:a16="http://schemas.microsoft.com/office/drawing/2014/main" id="{1223B5FA-FB49-35D6-7AB5-43B3AD9EC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5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7">
              <a:extLst>
                <a:ext uri="{FF2B5EF4-FFF2-40B4-BE49-F238E27FC236}">
                  <a16:creationId xmlns:a16="http://schemas.microsoft.com/office/drawing/2014/main" id="{A37AB94F-33F5-28BA-7B97-934E877A11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8">
              <a:extLst>
                <a:ext uri="{FF2B5EF4-FFF2-40B4-BE49-F238E27FC236}">
                  <a16:creationId xmlns:a16="http://schemas.microsoft.com/office/drawing/2014/main" id="{6A1FAEB7-59E0-5E06-5F5F-646208D4B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3096"/>
              <a:ext cx="10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9">
              <a:extLst>
                <a:ext uri="{FF2B5EF4-FFF2-40B4-BE49-F238E27FC236}">
                  <a16:creationId xmlns:a16="http://schemas.microsoft.com/office/drawing/2014/main" id="{33495840-3343-692C-1221-C13EA446D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3096"/>
              <a:ext cx="12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80">
              <a:extLst>
                <a:ext uri="{FF2B5EF4-FFF2-40B4-BE49-F238E27FC236}">
                  <a16:creationId xmlns:a16="http://schemas.microsoft.com/office/drawing/2014/main" id="{2A9A2F6E-B36B-654E-1ED1-87709CB93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" y="3096"/>
              <a:ext cx="550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300.000,00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1">
              <a:extLst>
                <a:ext uri="{FF2B5EF4-FFF2-40B4-BE49-F238E27FC236}">
                  <a16:creationId xmlns:a16="http://schemas.microsoft.com/office/drawing/2014/main" id="{5D5E6A54-AA4C-0AB5-783C-B5C2D2F7B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8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82">
              <a:extLst>
                <a:ext uri="{FF2B5EF4-FFF2-40B4-BE49-F238E27FC236}">
                  <a16:creationId xmlns:a16="http://schemas.microsoft.com/office/drawing/2014/main" id="{9BB9A88C-0C54-A8CE-4BCB-EAF253804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3">
              <a:extLst>
                <a:ext uri="{FF2B5EF4-FFF2-40B4-BE49-F238E27FC236}">
                  <a16:creationId xmlns:a16="http://schemas.microsoft.com/office/drawing/2014/main" id="{D84D30DD-9A24-6C9E-9E73-7D8835E57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" y="3096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4">
              <a:extLst>
                <a:ext uri="{FF2B5EF4-FFF2-40B4-BE49-F238E27FC236}">
                  <a16:creationId xmlns:a16="http://schemas.microsoft.com/office/drawing/2014/main" id="{26E88794-7690-ABD4-7F7C-B3775BA09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5" y="3096"/>
              <a:ext cx="550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125.100,43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5">
              <a:extLst>
                <a:ext uri="{FF2B5EF4-FFF2-40B4-BE49-F238E27FC236}">
                  <a16:creationId xmlns:a16="http://schemas.microsoft.com/office/drawing/2014/main" id="{E166C9A1-A266-FB80-A68C-A7386FCAB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" y="3096"/>
              <a:ext cx="60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6">
              <a:extLst>
                <a:ext uri="{FF2B5EF4-FFF2-40B4-BE49-F238E27FC236}">
                  <a16:creationId xmlns:a16="http://schemas.microsoft.com/office/drawing/2014/main" id="{0AE5EAEA-95C8-48FD-AB94-9F19961FC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6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7">
              <a:extLst>
                <a:ext uri="{FF2B5EF4-FFF2-40B4-BE49-F238E27FC236}">
                  <a16:creationId xmlns:a16="http://schemas.microsoft.com/office/drawing/2014/main" id="{1F8A3DA1-759C-9D54-22EB-4BF9E810B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3096"/>
              <a:ext cx="39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41,70%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8">
              <a:extLst>
                <a:ext uri="{FF2B5EF4-FFF2-40B4-BE49-F238E27FC236}">
                  <a16:creationId xmlns:a16="http://schemas.microsoft.com/office/drawing/2014/main" id="{E500B05F-17DC-58F4-3778-A21AB81E0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0" y="3096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9">
              <a:extLst>
                <a:ext uri="{FF2B5EF4-FFF2-40B4-BE49-F238E27FC236}">
                  <a16:creationId xmlns:a16="http://schemas.microsoft.com/office/drawing/2014/main" id="{6399FBDC-FD84-2D8C-57C5-A04D13F96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241"/>
              <a:ext cx="458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_________________________________________________________________________________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90">
              <a:extLst>
                <a:ext uri="{FF2B5EF4-FFF2-40B4-BE49-F238E27FC236}">
                  <a16:creationId xmlns:a16="http://schemas.microsoft.com/office/drawing/2014/main" id="{4EEC3F41-85A9-E34C-87AB-24B1BC97F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" y="3241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91">
              <a:extLst>
                <a:ext uri="{FF2B5EF4-FFF2-40B4-BE49-F238E27FC236}">
                  <a16:creationId xmlns:a16="http://schemas.microsoft.com/office/drawing/2014/main" id="{3AC0CF8F-9A96-636E-AD04-B0138AE31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385"/>
              <a:ext cx="188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UKUPNO :                                  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92">
              <a:extLst>
                <a:ext uri="{FF2B5EF4-FFF2-40B4-BE49-F238E27FC236}">
                  <a16:creationId xmlns:a16="http://schemas.microsoft.com/office/drawing/2014/main" id="{4A59E1D0-A63E-64B9-CF33-392ACDF24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" y="3385"/>
              <a:ext cx="68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33.297.000,00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93">
              <a:extLst>
                <a:ext uri="{FF2B5EF4-FFF2-40B4-BE49-F238E27FC236}">
                  <a16:creationId xmlns:a16="http://schemas.microsoft.com/office/drawing/2014/main" id="{3CEC4C2A-9242-A2DA-3193-6A582CB6C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6" y="3385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4">
              <a:extLst>
                <a:ext uri="{FF2B5EF4-FFF2-40B4-BE49-F238E27FC236}">
                  <a16:creationId xmlns:a16="http://schemas.microsoft.com/office/drawing/2014/main" id="{A0B8B879-9E14-326A-C953-3E5ED6598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3385"/>
              <a:ext cx="49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        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5">
              <a:extLst>
                <a:ext uri="{FF2B5EF4-FFF2-40B4-BE49-F238E27FC236}">
                  <a16:creationId xmlns:a16="http://schemas.microsoft.com/office/drawing/2014/main" id="{22240B9C-011F-E3C6-566E-A61E8A48C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3" y="3385"/>
              <a:ext cx="6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6.525.888,39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6">
              <a:extLst>
                <a:ext uri="{FF2B5EF4-FFF2-40B4-BE49-F238E27FC236}">
                  <a16:creationId xmlns:a16="http://schemas.microsoft.com/office/drawing/2014/main" id="{291DD5F7-1EF1-89BB-9C5B-65BE4B815B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3385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7">
              <a:extLst>
                <a:ext uri="{FF2B5EF4-FFF2-40B4-BE49-F238E27FC236}">
                  <a16:creationId xmlns:a16="http://schemas.microsoft.com/office/drawing/2014/main" id="{64E207A3-8663-3F3F-DF46-0FE29E4AE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" y="3385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8">
              <a:extLst>
                <a:ext uri="{FF2B5EF4-FFF2-40B4-BE49-F238E27FC236}">
                  <a16:creationId xmlns:a16="http://schemas.microsoft.com/office/drawing/2014/main" id="{58C6C601-6952-0A10-1E4B-E58D478F6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3385"/>
              <a:ext cx="15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 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9">
              <a:extLst>
                <a:ext uri="{FF2B5EF4-FFF2-40B4-BE49-F238E27FC236}">
                  <a16:creationId xmlns:a16="http://schemas.microsoft.com/office/drawing/2014/main" id="{37BBD931-4247-B9F5-FA1B-8B55E225A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" y="3385"/>
              <a:ext cx="10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100">
              <a:extLst>
                <a:ext uri="{FF2B5EF4-FFF2-40B4-BE49-F238E27FC236}">
                  <a16:creationId xmlns:a16="http://schemas.microsoft.com/office/drawing/2014/main" id="{191492A3-F500-CE3D-2A5A-0DF97F788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3385"/>
              <a:ext cx="10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101">
              <a:extLst>
                <a:ext uri="{FF2B5EF4-FFF2-40B4-BE49-F238E27FC236}">
                  <a16:creationId xmlns:a16="http://schemas.microsoft.com/office/drawing/2014/main" id="{E947706B-509D-3E1C-9AC6-05E870DD9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3" y="3385"/>
              <a:ext cx="27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,00%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102">
              <a:extLst>
                <a:ext uri="{FF2B5EF4-FFF2-40B4-BE49-F238E27FC236}">
                  <a16:creationId xmlns:a16="http://schemas.microsoft.com/office/drawing/2014/main" id="{9866AA84-3AA4-3B52-958C-510A07133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3385"/>
              <a:ext cx="7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103">
              <a:extLst>
                <a:ext uri="{FF2B5EF4-FFF2-40B4-BE49-F238E27FC236}">
                  <a16:creationId xmlns:a16="http://schemas.microsoft.com/office/drawing/2014/main" id="{140CF57F-4464-5E68-CCC2-3FBACCBE2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" y="3536"/>
              <a:ext cx="4522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552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6336704" cy="490066"/>
          </a:xfrm>
        </p:spPr>
        <p:txBody>
          <a:bodyPr>
            <a:noAutofit/>
          </a:bodyPr>
          <a:lstStyle/>
          <a:p>
            <a:pPr algn="l"/>
            <a:r>
              <a:rPr lang="hr-HR" sz="2400" b="1" dirty="0"/>
              <a:t>Prikaz prihoda i primitaka Općine Zemunik Donji i proračunskog korisnika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588565"/>
              </p:ext>
            </p:extLst>
          </p:nvPr>
        </p:nvGraphicFramePr>
        <p:xfrm>
          <a:off x="179513" y="1844824"/>
          <a:ext cx="4824535" cy="32388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16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752">
                <a:tc>
                  <a:txBody>
                    <a:bodyPr/>
                    <a:lstStyle/>
                    <a:p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NAZIV PRIHODA I PRIMITAKA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Općina Zemunik Donji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Proračunski</a:t>
                      </a:r>
                      <a:r>
                        <a:rPr lang="hr-HR" sz="8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korisnik</a:t>
                      </a:r>
                      <a:endParaRPr lang="hr-HR" sz="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  PRIHODI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OD POREZA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1.379.020,73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1.379.020,73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 POMOĆI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IZ INOZEMSTVA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716.784,05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716.784,05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 PRIHODI OD IMOVINE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412.940,63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1.055,65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413.996,28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06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 PRIHODI OD UPRAVNIH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ADMIN. PRISTOJBI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3.190.131,01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278.780,69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3.468.911,70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82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 PRIHODI OD PRODAJE  PROIZV.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ROBE, USLUGA I DONACIJA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12.747,47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12.747,47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 PRIHODI IZ NADL. PRORAČUNA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OD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HZZO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696.608,03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696.608,03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 KAZNE, UPRAVNE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MJERE I OSTALI PRIHODI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97.556,96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97.556,96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860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 PRIHODI OD PRODAJE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PROIZVEDENE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DUG. IMOVINE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20.982,58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20.982,58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PRIHODI I PRIMICI 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5.830.163,43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976.444,37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6.806.607,80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UDIO U UKUPNIM PRIHODIMA</a:t>
                      </a:r>
                      <a:r>
                        <a:rPr lang="hr-HR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PRIMICIMA (BEZ 92)</a:t>
                      </a:r>
                      <a:endParaRPr lang="hr-H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Naslov 1"/>
          <p:cNvSpPr txBox="1">
            <a:spLocks/>
          </p:cNvSpPr>
          <p:nvPr/>
        </p:nvSpPr>
        <p:spPr>
          <a:xfrm>
            <a:off x="5292536" y="1192011"/>
            <a:ext cx="385192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Grafikon 3.</a:t>
            </a:r>
            <a:r>
              <a:rPr kumimoji="0" lang="hr-HR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Prikaz udjela </a:t>
            </a:r>
            <a:r>
              <a:rPr lang="hr-HR" sz="11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i </a:t>
            </a:r>
            <a:r>
              <a:rPr kumimoji="0" lang="hr-HR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prorač</a:t>
            </a:r>
            <a:r>
              <a:rPr lang="hr-HR" sz="1100" b="1" dirty="0">
                <a:latin typeface="+mj-lt"/>
                <a:ea typeface="+mj-ea"/>
                <a:cs typeface="+mj-cs"/>
              </a:rPr>
              <a:t>unskog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korisnika 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ukupnim prihodima i primicima za razdoblje I.-VI. 2022.g.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79512" y="134076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1100" b="1" dirty="0"/>
              <a:t>Tablica 3. Odnos prihoda i primitaka Općine Zemunik Donji</a:t>
            </a:r>
            <a:br>
              <a:rPr lang="hr-HR" sz="1100" b="1" dirty="0"/>
            </a:br>
            <a:r>
              <a:rPr lang="hr-HR" sz="1100" b="1" dirty="0"/>
              <a:t>                  i proračunskog korisnika za razdoblje I.-VI. 2022.g.</a:t>
            </a:r>
            <a:endParaRPr lang="hr-HR" sz="11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E618EB-7104-4D14-9BB3-CACBB63176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733638D-8A11-4671-B5A0-67152261B852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19AEEE9-2A50-4AD1-A855-E7F4C7020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388038"/>
              </p:ext>
            </p:extLst>
          </p:nvPr>
        </p:nvGraphicFramePr>
        <p:xfrm>
          <a:off x="5148064" y="2195382"/>
          <a:ext cx="4144630" cy="4293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787278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067128" cy="490066"/>
          </a:xfrm>
        </p:spPr>
        <p:txBody>
          <a:bodyPr>
            <a:noAutofit/>
          </a:bodyPr>
          <a:lstStyle/>
          <a:p>
            <a:pPr algn="l"/>
            <a:r>
              <a:rPr lang="hr-HR" sz="2400" b="1" dirty="0"/>
              <a:t>Prikaz rashoda i izdataka Općine Zemunik Donji i proračunskog korisnika</a:t>
            </a:r>
          </a:p>
        </p:txBody>
      </p:sp>
      <p:graphicFrame>
        <p:nvGraphicFramePr>
          <p:cNvPr id="8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874925"/>
              </p:ext>
            </p:extLst>
          </p:nvPr>
        </p:nvGraphicFramePr>
        <p:xfrm>
          <a:off x="5220072" y="2132856"/>
          <a:ext cx="43924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Naslov 1"/>
          <p:cNvSpPr txBox="1">
            <a:spLocks/>
          </p:cNvSpPr>
          <p:nvPr/>
        </p:nvSpPr>
        <p:spPr>
          <a:xfrm>
            <a:off x="5292080" y="1412776"/>
            <a:ext cx="385192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Grafikon </a:t>
            </a:r>
            <a:r>
              <a:rPr lang="hr-HR" sz="1100" b="1" dirty="0">
                <a:latin typeface="+mj-lt"/>
                <a:ea typeface="+mj-ea"/>
                <a:cs typeface="+mj-cs"/>
              </a:rPr>
              <a:t>4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hr-HR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Prikaz udjela </a:t>
            </a:r>
            <a:r>
              <a:rPr lang="hr-HR" sz="11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i </a:t>
            </a:r>
            <a:r>
              <a:rPr kumimoji="0" lang="hr-HR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prorač</a:t>
            </a:r>
            <a:r>
              <a:rPr lang="hr-HR" sz="1100" b="1" dirty="0">
                <a:latin typeface="+mj-lt"/>
                <a:ea typeface="+mj-ea"/>
                <a:cs typeface="+mj-cs"/>
              </a:rPr>
              <a:t>unskog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korisnika 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ukupnim rashodima i izdacima Općine Zemunik Donji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za </a:t>
            </a:r>
            <a:r>
              <a:rPr lang="hr-HR" sz="1100" b="1" dirty="0">
                <a:latin typeface="+mj-lt"/>
                <a:ea typeface="+mj-ea"/>
                <a:cs typeface="+mj-cs"/>
              </a:rPr>
              <a:t>razdoblje 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.-VI. 2022.g.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79512" y="134076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1100" b="1" dirty="0"/>
              <a:t>Tablica 4. Odnos rashoda i izdataka Općine Zemunik Donji</a:t>
            </a:r>
            <a:br>
              <a:rPr lang="hr-HR" sz="1100" b="1" dirty="0"/>
            </a:br>
            <a:r>
              <a:rPr lang="hr-HR" sz="1100" b="1" dirty="0"/>
              <a:t>                  i proračunskog korisnika za razdoblje I.-VI. 2022.g.</a:t>
            </a:r>
            <a:endParaRPr lang="hr-HR" sz="1100" dirty="0"/>
          </a:p>
        </p:txBody>
      </p:sp>
      <p:graphicFrame>
        <p:nvGraphicFramePr>
          <p:cNvPr id="13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061055"/>
              </p:ext>
            </p:extLst>
          </p:nvPr>
        </p:nvGraphicFramePr>
        <p:xfrm>
          <a:off x="107503" y="1916832"/>
          <a:ext cx="4896544" cy="37588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752">
                <a:tc>
                  <a:txBody>
                    <a:bodyPr/>
                    <a:lstStyle/>
                    <a:p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NAZIV RASHODA I IZDATAKA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Općina Zemunik Donji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Proračunski</a:t>
                      </a:r>
                      <a:r>
                        <a:rPr lang="hr-HR" sz="8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korisnici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RASHODI ZA ZAPOSLENE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602.227,33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645.684,02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1.247.911,35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MATERIJALNI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1.350.257,95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289.309,02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1.639.566,97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FINANCIJSKI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56.087,77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2.735,11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58.822,88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06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SUBVENCIJE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815.885,62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815.885,62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82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POMOĆI DANE U INOZEMSTVO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UNUTAR OPĆEG PRORAČUNA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269.196,87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269.196,87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NAKNADE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GRAĐANIMA I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KUĆANSTVIMA IZ PRORAČUNA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247.064,60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247.064,60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OSTALI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309.175,61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309.175,616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860">
                <a:tc>
                  <a:txBody>
                    <a:bodyPr/>
                    <a:lstStyle/>
                    <a:p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RASHODI ZA NABAVU PROIZVEDENE DUGO. IMOVINE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1.748.316,53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5.485,50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1.753.802,03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RASHODI ZA DODATNA ULAGANJA NA NEFIN.</a:t>
                      </a:r>
                      <a:r>
                        <a:rPr lang="hr-HR" sz="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IMOVINI</a:t>
                      </a:r>
                      <a:endParaRPr lang="hr-HR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59.356,25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59.356,25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IZDACI  ZA FINANCIJSKU</a:t>
                      </a:r>
                      <a:r>
                        <a:rPr lang="hr-HR" sz="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IMOVINU I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OTPLATU ZAJMOVA</a:t>
                      </a:r>
                      <a:endParaRPr lang="hr-H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125.100,43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5.582.668,74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943.213,65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6.525.882,39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UDIO U</a:t>
                      </a:r>
                      <a:r>
                        <a:rPr lang="hr-HR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UKUPNIM RASHODIMA I IZDACIMA</a:t>
                      </a:r>
                      <a:endParaRPr lang="hr-H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794A4B6D-2B1B-4635-92B9-7E1D0F1C1D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4" name="TextBox 12">
            <a:extLst>
              <a:ext uri="{FF2B5EF4-FFF2-40B4-BE49-F238E27FC236}">
                <a16:creationId xmlns:a16="http://schemas.microsoft.com/office/drawing/2014/main" id="{45E66F0D-0614-44B6-B82B-D510AA1A07A9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76578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04084" y="51650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7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948425333"/>
              </p:ext>
            </p:extLst>
          </p:nvPr>
        </p:nvGraphicFramePr>
        <p:xfrm>
          <a:off x="4731858" y="1916832"/>
          <a:ext cx="439248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411420"/>
              </p:ext>
            </p:extLst>
          </p:nvPr>
        </p:nvGraphicFramePr>
        <p:xfrm>
          <a:off x="323528" y="1916832"/>
          <a:ext cx="4104456" cy="3024336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1492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OPIS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2022.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Izvršeno I.-VI. 2022.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Indeks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 Opće javne usluge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3.410.700,00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2.099.442,31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61,55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 Javni red i sigurnost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165.000,00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 Ekonomski poslovi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38.000,00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363.413,61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956,35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 Zaštita okoliša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943.000,00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56.577,49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 Usluge unapređenja stanovanja i </a:t>
                      </a:r>
                      <a:r>
                        <a:rPr lang="hr-H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zajed</a:t>
                      </a: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11.570.000,00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2.403.421,16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20,77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Zdravstvo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 Rekreacija, kultura i religija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14.718.000,00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282.655,14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 Obrazovanje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1.902.300,00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1.042.457,82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54,80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Socijalna zaštita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147.820,43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60,33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  <a:endParaRPr lang="hr-HR" sz="9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32.997.000,00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6.400.787,96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19,40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0A314CC6-5F98-4CC0-8377-818650DD56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id="{9E4F3183-067A-4CFC-B6CF-9575137D454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17373</TotalTime>
  <Words>1371</Words>
  <Application>Microsoft Office PowerPoint</Application>
  <PresentationFormat>On-screen Show (4:3)</PresentationFormat>
  <Paragraphs>517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Gabriola</vt:lpstr>
      <vt:lpstr>Times New Roman</vt:lpstr>
      <vt:lpstr>Office tema</vt:lpstr>
      <vt:lpstr>   POLUGODIŠNJI IZVJEŠTAJ O IZVRŠENJU PRORAČUNA OPĆINE ZEMUNIK DONJI ZA 2022. GODINU - vodič za građane - </vt:lpstr>
      <vt:lpstr>Izvršenje proračuna</vt:lpstr>
      <vt:lpstr>  Odnos planiranih i ostvarenih prihoda  i primitaka za razdoblje I.-VI. 2022. godine  </vt:lpstr>
      <vt:lpstr>PowerPoint Presentation</vt:lpstr>
      <vt:lpstr> Odnos planiranih i izvršenih rashoda  i  izdataka za razdoblje I.-VI. 2022. godine  </vt:lpstr>
      <vt:lpstr>PowerPoint Presentation</vt:lpstr>
      <vt:lpstr>Prikaz prihoda i primitaka Općine Zemunik Donji i proračunskog korisnika</vt:lpstr>
      <vt:lpstr>Prikaz rashoda i izdataka Općine Zemunik Donji i proračunskog korisnika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POLUGODIŠNJI IZVJEŠTAJ O IZVRŠENJU PRORAČUNA ZADARSKE ŽUPANIJE ZA 2014. g.</dc:title>
  <dc:creator>Luka Nikolac</dc:creator>
  <cp:lastModifiedBy>OPCINA ZE</cp:lastModifiedBy>
  <cp:revision>1501</cp:revision>
  <cp:lastPrinted>2020-09-22T06:48:08Z</cp:lastPrinted>
  <dcterms:created xsi:type="dcterms:W3CDTF">2014-10-06T07:52:48Z</dcterms:created>
  <dcterms:modified xsi:type="dcterms:W3CDTF">2022-10-24T11:48:42Z</dcterms:modified>
</cp:coreProperties>
</file>